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256" r:id="rId2"/>
    <p:sldId id="311" r:id="rId3"/>
    <p:sldId id="270" r:id="rId4"/>
    <p:sldId id="271" r:id="rId5"/>
    <p:sldId id="267" r:id="rId6"/>
    <p:sldId id="298" r:id="rId7"/>
    <p:sldId id="299" r:id="rId8"/>
    <p:sldId id="268" r:id="rId9"/>
    <p:sldId id="269" r:id="rId10"/>
    <p:sldId id="262" r:id="rId11"/>
    <p:sldId id="295" r:id="rId12"/>
    <p:sldId id="278" r:id="rId13"/>
    <p:sldId id="296" r:id="rId14"/>
    <p:sldId id="297" r:id="rId15"/>
    <p:sldId id="281" r:id="rId16"/>
    <p:sldId id="282" r:id="rId17"/>
    <p:sldId id="283" r:id="rId18"/>
    <p:sldId id="284" r:id="rId19"/>
    <p:sldId id="285" r:id="rId20"/>
    <p:sldId id="286" r:id="rId21"/>
    <p:sldId id="287" r:id="rId22"/>
    <p:sldId id="288" r:id="rId23"/>
    <p:sldId id="290" r:id="rId24"/>
    <p:sldId id="291" r:id="rId25"/>
    <p:sldId id="292" r:id="rId26"/>
    <p:sldId id="294" r:id="rId27"/>
    <p:sldId id="293" r:id="rId28"/>
    <p:sldId id="308" r:id="rId29"/>
    <p:sldId id="276" r:id="rId30"/>
    <p:sldId id="309" r:id="rId31"/>
    <p:sldId id="310" r:id="rId32"/>
    <p:sldId id="300" r:id="rId33"/>
    <p:sldId id="301" r:id="rId34"/>
    <p:sldId id="302" r:id="rId35"/>
    <p:sldId id="303" r:id="rId36"/>
    <p:sldId id="304" r:id="rId37"/>
    <p:sldId id="305" r:id="rId38"/>
    <p:sldId id="273" r:id="rId39"/>
    <p:sldId id="274" r:id="rId40"/>
    <p:sldId id="306" r:id="rId41"/>
    <p:sldId id="277" r:id="rId42"/>
    <p:sldId id="280" r:id="rId43"/>
    <p:sldId id="307" r:id="rId44"/>
    <p:sldId id="261"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4710" autoAdjust="0"/>
  </p:normalViewPr>
  <p:slideViewPr>
    <p:cSldViewPr snapToGrid="0">
      <p:cViewPr varScale="1">
        <p:scale>
          <a:sx n="118" d="100"/>
          <a:sy n="118" d="100"/>
        </p:scale>
        <p:origin x="224" y="392"/>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26446;&#20426;&#27427;\Desktop\&#24037;&#20316;&#31807;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26446;&#20426;&#27427;\Desktop\&#24037;&#20316;&#31807;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26446;&#20426;&#27427;\Desktop\&#24037;&#20316;&#31807;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reduces</a:t>
            </a:r>
            <a:r>
              <a:rPr lang="zh-CN" altLang="en-US"/>
              <a:t>对性能影响（</a:t>
            </a:r>
            <a:r>
              <a:rPr lang="en-US" altLang="zh-CN"/>
              <a:t>maps = 16</a:t>
            </a:r>
            <a:r>
              <a:rPr lang="zh-CN" altLang="en-US"/>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8547287839020121"/>
          <c:y val="0.24083333333333334"/>
          <c:w val="0.77562445319335083"/>
          <c:h val="0.54629629629629628"/>
        </c:manualLayout>
      </c:layout>
      <c:scatterChart>
        <c:scatterStyle val="lineMarker"/>
        <c:varyColors val="0"/>
        <c:ser>
          <c:idx val="0"/>
          <c:order val="0"/>
          <c:spPr>
            <a:ln w="19050" cap="rnd">
              <a:solidFill>
                <a:schemeClr val="accent1"/>
              </a:solidFill>
              <a:round/>
            </a:ln>
            <a:effectLst/>
          </c:spPr>
          <c:marker>
            <c:symbol val="none"/>
          </c:marker>
          <c:xVal>
            <c:numRef>
              <c:f>Sheet1!$K$1:$U$1</c:f>
              <c:numCache>
                <c:formatCode>General</c:formatCode>
                <c:ptCount val="11"/>
                <c:pt idx="0">
                  <c:v>1</c:v>
                </c:pt>
                <c:pt idx="1">
                  <c:v>2</c:v>
                </c:pt>
                <c:pt idx="2">
                  <c:v>5</c:v>
                </c:pt>
                <c:pt idx="3">
                  <c:v>10</c:v>
                </c:pt>
                <c:pt idx="4">
                  <c:v>15</c:v>
                </c:pt>
                <c:pt idx="5">
                  <c:v>16</c:v>
                </c:pt>
                <c:pt idx="6">
                  <c:v>20</c:v>
                </c:pt>
                <c:pt idx="7">
                  <c:v>25</c:v>
                </c:pt>
                <c:pt idx="8">
                  <c:v>30</c:v>
                </c:pt>
                <c:pt idx="9">
                  <c:v>45</c:v>
                </c:pt>
                <c:pt idx="10">
                  <c:v>60</c:v>
                </c:pt>
              </c:numCache>
            </c:numRef>
          </c:xVal>
          <c:yVal>
            <c:numRef>
              <c:f>Sheet1!$K$2:$T$2</c:f>
              <c:numCache>
                <c:formatCode>General</c:formatCode>
                <c:ptCount val="10"/>
                <c:pt idx="0">
                  <c:v>167789</c:v>
                </c:pt>
                <c:pt idx="1">
                  <c:v>145678</c:v>
                </c:pt>
                <c:pt idx="2">
                  <c:v>149876</c:v>
                </c:pt>
                <c:pt idx="3">
                  <c:v>156789</c:v>
                </c:pt>
                <c:pt idx="4">
                  <c:v>167890</c:v>
                </c:pt>
                <c:pt idx="5">
                  <c:v>178976</c:v>
                </c:pt>
                <c:pt idx="6">
                  <c:v>175789</c:v>
                </c:pt>
                <c:pt idx="7">
                  <c:v>198768</c:v>
                </c:pt>
                <c:pt idx="8">
                  <c:v>215268</c:v>
                </c:pt>
                <c:pt idx="9">
                  <c:v>262338</c:v>
                </c:pt>
              </c:numCache>
            </c:numRef>
          </c:yVal>
          <c:smooth val="0"/>
          <c:extLst>
            <c:ext xmlns:c16="http://schemas.microsoft.com/office/drawing/2014/chart" uri="{C3380CC4-5D6E-409C-BE32-E72D297353CC}">
              <c16:uniqueId val="{00000000-148A-49ED-A1C2-B9C006A5E7A9}"/>
            </c:ext>
          </c:extLst>
        </c:ser>
        <c:dLbls>
          <c:showLegendKey val="0"/>
          <c:showVal val="0"/>
          <c:showCatName val="0"/>
          <c:showSerName val="0"/>
          <c:showPercent val="0"/>
          <c:showBubbleSize val="0"/>
        </c:dLbls>
        <c:axId val="528707336"/>
        <c:axId val="528710616"/>
      </c:scatterChart>
      <c:valAx>
        <c:axId val="5287073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reduces</a:t>
                </a:r>
              </a:p>
              <a:p>
                <a:pPr>
                  <a:defRPr/>
                </a:pPr>
                <a:endParaRPr lang="zh-CN" altLang="en-US"/>
              </a:p>
            </c:rich>
          </c:tx>
          <c:layout>
            <c:manualLayout>
              <c:xMode val="edge"/>
              <c:yMode val="edge"/>
              <c:x val="0.88301268591426063"/>
              <c:y val="0.7064351851851852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8710616"/>
        <c:crosses val="autoZero"/>
        <c:crossBetween val="midCat"/>
      </c:valAx>
      <c:valAx>
        <c:axId val="528710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t/ms</a:t>
                </a:r>
                <a:endParaRPr lang="zh-CN" altLang="en-US"/>
              </a:p>
            </c:rich>
          </c:tx>
          <c:layout>
            <c:manualLayout>
              <c:xMode val="edge"/>
              <c:yMode val="edge"/>
              <c:x val="0.14166666666666666"/>
              <c:y val="0.160223826188393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8707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reduces</a:t>
            </a:r>
            <a:r>
              <a:rPr lang="zh-CN" altLang="en-US"/>
              <a:t>对性能影响（</a:t>
            </a:r>
            <a:r>
              <a:rPr lang="en-US" altLang="zh-CN"/>
              <a:t>maps = 16</a:t>
            </a:r>
            <a:r>
              <a:rPr lang="zh-CN" altLang="en-US"/>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dLbls>
          <c:showLegendKey val="0"/>
          <c:showVal val="0"/>
          <c:showCatName val="0"/>
          <c:showSerName val="0"/>
          <c:showPercent val="0"/>
          <c:showBubbleSize val="0"/>
        </c:dLbls>
        <c:axId val="528707336"/>
        <c:axId val="528710616"/>
      </c:scatterChart>
      <c:valAx>
        <c:axId val="5287073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reduces</a:t>
                </a:r>
              </a:p>
              <a:p>
                <a:pPr>
                  <a:defRPr/>
                </a:pPr>
                <a:endParaRPr lang="zh-CN" altLang="en-US"/>
              </a:p>
            </c:rich>
          </c:tx>
          <c:layout>
            <c:manualLayout>
              <c:xMode val="edge"/>
              <c:yMode val="edge"/>
              <c:x val="0.88301268591426063"/>
              <c:y val="0.7064351851851852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8710616"/>
        <c:crosses val="autoZero"/>
        <c:crossBetween val="midCat"/>
      </c:valAx>
      <c:valAx>
        <c:axId val="528710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t/ms</a:t>
                </a:r>
                <a:endParaRPr lang="zh-CN" altLang="en-US"/>
              </a:p>
            </c:rich>
          </c:tx>
          <c:layout>
            <c:manualLayout>
              <c:xMode val="edge"/>
              <c:yMode val="edge"/>
              <c:x val="0.14166666666666666"/>
              <c:y val="0.160223826188393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8707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maps</a:t>
            </a:r>
            <a:r>
              <a:rPr lang="zh-CN" altLang="en-US"/>
              <a:t>对性能的影响（</a:t>
            </a:r>
            <a:r>
              <a:rPr lang="en-US" altLang="zh-CN"/>
              <a:t>reduces = 15</a:t>
            </a:r>
            <a:r>
              <a:rPr lang="zh-CN" altLang="en-US"/>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Sheet1!$B$4:$F$4</c:f>
              <c:numCache>
                <c:formatCode>General</c:formatCode>
                <c:ptCount val="5"/>
                <c:pt idx="0">
                  <c:v>2</c:v>
                </c:pt>
                <c:pt idx="1">
                  <c:v>4</c:v>
                </c:pt>
                <c:pt idx="2">
                  <c:v>6</c:v>
                </c:pt>
                <c:pt idx="3">
                  <c:v>8</c:v>
                </c:pt>
                <c:pt idx="4">
                  <c:v>10</c:v>
                </c:pt>
              </c:numCache>
            </c:numRef>
          </c:xVal>
          <c:yVal>
            <c:numRef>
              <c:f>Sheet1!$B$5:$F$5</c:f>
              <c:numCache>
                <c:formatCode>General</c:formatCode>
                <c:ptCount val="5"/>
                <c:pt idx="0">
                  <c:v>71457</c:v>
                </c:pt>
                <c:pt idx="1">
                  <c:v>67986</c:v>
                </c:pt>
                <c:pt idx="2">
                  <c:v>61097</c:v>
                </c:pt>
                <c:pt idx="3">
                  <c:v>67897</c:v>
                </c:pt>
                <c:pt idx="4">
                  <c:v>70009</c:v>
                </c:pt>
              </c:numCache>
            </c:numRef>
          </c:yVal>
          <c:smooth val="0"/>
          <c:extLst>
            <c:ext xmlns:c16="http://schemas.microsoft.com/office/drawing/2014/chart" uri="{C3380CC4-5D6E-409C-BE32-E72D297353CC}">
              <c16:uniqueId val="{00000000-6BBE-43DE-951F-021F11C1D95F}"/>
            </c:ext>
          </c:extLst>
        </c:ser>
        <c:dLbls>
          <c:showLegendKey val="0"/>
          <c:showVal val="0"/>
          <c:showCatName val="0"/>
          <c:showSerName val="0"/>
          <c:showPercent val="0"/>
          <c:showBubbleSize val="0"/>
        </c:dLbls>
        <c:axId val="528703072"/>
        <c:axId val="298680872"/>
      </c:scatterChart>
      <c:valAx>
        <c:axId val="52870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maps</a:t>
                </a:r>
              </a:p>
            </c:rich>
          </c:tx>
          <c:layout>
            <c:manualLayout>
              <c:xMode val="edge"/>
              <c:yMode val="edge"/>
              <c:x val="0.87409601924759406"/>
              <c:y val="0.7259025955088946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98680872"/>
        <c:crosses val="autoZero"/>
        <c:crossBetween val="midCat"/>
      </c:valAx>
      <c:valAx>
        <c:axId val="298680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t/ms</a:t>
                </a:r>
                <a:endParaRPr lang="zh-CN" altLang="en-US"/>
              </a:p>
            </c:rich>
          </c:tx>
          <c:layout>
            <c:manualLayout>
              <c:xMode val="edge"/>
              <c:yMode val="edge"/>
              <c:x val="0.15277777777777779"/>
              <c:y val="0.1191010498687664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8703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2019/11/13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96662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p:nvPr>
        </p:nvSpPr>
        <p:spPr>
          <a:xfrm>
            <a:off x="669925" y="3079043"/>
            <a:ext cx="10850563" cy="475132"/>
          </a:xfrm>
        </p:spPr>
        <p:txBody>
          <a:bodyPr anchor="ctr">
            <a:normAutofit/>
          </a:bodyPr>
          <a:lstStyle>
            <a:lvl1pPr marL="0" indent="0" algn="r">
              <a:buNone/>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endParaRPr lang="zh-CN" altLang="en-US" dirty="0"/>
          </a:p>
        </p:txBody>
      </p:sp>
      <p:sp>
        <p:nvSpPr>
          <p:cNvPr id="9802" name="标题 1"/>
          <p:cNvSpPr>
            <a:spLocks noGrp="1"/>
          </p:cNvSpPr>
          <p:nvPr userDrawn="1">
            <p:ph type="ctrTitle"/>
          </p:nvPr>
        </p:nvSpPr>
        <p:spPr>
          <a:xfrm>
            <a:off x="669926" y="2321170"/>
            <a:ext cx="10850562" cy="749082"/>
          </a:xfrm>
        </p:spPr>
        <p:txBody>
          <a:bodyPr anchor="ctr">
            <a:normAutofit/>
          </a:bodyPr>
          <a:lstStyle>
            <a:lvl1pPr algn="r">
              <a:defRPr sz="3600" b="1">
                <a:solidFill>
                  <a:schemeClr val="tx1"/>
                </a:solidFill>
              </a:defRPr>
            </a:lvl1pPr>
          </a:lstStyle>
          <a:p>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dirty="0"/>
              <a:t>单击此处编辑母版文本样式</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1FF34571-20DC-4359-9C3B-4D92050F121C}"/>
              </a:ext>
            </a:extLst>
          </p:cNvPr>
          <p:cNvSpPr>
            <a:spLocks noGrp="1"/>
          </p:cNvSpPr>
          <p:nvPr>
            <p:ph type="dt" sz="half" idx="10"/>
          </p:nvPr>
        </p:nvSpPr>
        <p:spPr/>
        <p:txBody>
          <a:bodyPr/>
          <a:lstStyle/>
          <a:p>
            <a:fld id="{6489D9C7-5DC6-4263-87FF-7C99F6FB63C3}" type="datetime1">
              <a:rPr lang="zh-CN" altLang="en-US" smtClean="0"/>
              <a:pPr/>
              <a:t>2019/11/13</a:t>
            </a:fld>
            <a:endParaRPr lang="zh-CN" altLang="en-US"/>
          </a:p>
        </p:txBody>
      </p:sp>
      <p:sp>
        <p:nvSpPr>
          <p:cNvPr id="5" name="页脚占位符 4">
            <a:extLst>
              <a:ext uri="{FF2B5EF4-FFF2-40B4-BE49-F238E27FC236}">
                <a16:creationId xmlns:a16="http://schemas.microsoft.com/office/drawing/2014/main" id="{4C0BD28F-5F81-4628-B7F7-4CFA7C467E27}"/>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FDEF377F-049F-4A50-A632-6FA81BE9BA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669E689-614A-4297-B51A-02A57569B979}"/>
              </a:ext>
            </a:extLst>
          </p:cNvPr>
          <p:cNvSpPr>
            <a:spLocks noGrp="1"/>
          </p:cNvSpPr>
          <p:nvPr>
            <p:ph type="dt" sz="half" idx="10"/>
          </p:nvPr>
        </p:nvSpPr>
        <p:spPr/>
        <p:txBody>
          <a:bodyPr/>
          <a:lstStyle/>
          <a:p>
            <a:fld id="{6489D9C7-5DC6-4263-87FF-7C99F6FB63C3}" type="datetime1">
              <a:rPr lang="zh-CN" altLang="en-US" smtClean="0"/>
              <a:pPr/>
              <a:t>2019/11/13</a:t>
            </a:fld>
            <a:endParaRPr lang="zh-CN" altLang="en-US"/>
          </a:p>
        </p:txBody>
      </p:sp>
      <p:sp>
        <p:nvSpPr>
          <p:cNvPr id="5" name="页脚占位符 4">
            <a:extLst>
              <a:ext uri="{FF2B5EF4-FFF2-40B4-BE49-F238E27FC236}">
                <a16:creationId xmlns:a16="http://schemas.microsoft.com/office/drawing/2014/main" id="{59EA80CF-7ED1-4A0E-83CB-11D5DC0A5F60}"/>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4D1F512C-84E6-4139-A15F-D2EF1137DE52}"/>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119B5B-C61F-4AAB-AD46-F9F017505868}"/>
              </a:ext>
            </a:extLst>
          </p:cNvPr>
          <p:cNvSpPr>
            <a:spLocks noGrp="1"/>
          </p:cNvSpPr>
          <p:nvPr>
            <p:ph type="dt" sz="half" idx="10"/>
          </p:nvPr>
        </p:nvSpPr>
        <p:spPr/>
        <p:txBody>
          <a:bodyPr/>
          <a:lstStyle/>
          <a:p>
            <a:fld id="{6489D9C7-5DC6-4263-87FF-7C99F6FB63C3}" type="datetime1">
              <a:rPr lang="zh-CN" altLang="en-US" smtClean="0"/>
              <a:pPr/>
              <a:t>2019/11/13</a:t>
            </a:fld>
            <a:endParaRPr lang="zh-CN" altLang="en-US"/>
          </a:p>
        </p:txBody>
      </p:sp>
      <p:sp>
        <p:nvSpPr>
          <p:cNvPr id="4" name="页脚占位符 3">
            <a:extLst>
              <a:ext uri="{FF2B5EF4-FFF2-40B4-BE49-F238E27FC236}">
                <a16:creationId xmlns:a16="http://schemas.microsoft.com/office/drawing/2014/main" id="{91E59CEA-4DBF-4E97-8194-416BC9ACEF3B}"/>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FE76FBFD-A931-4F8A-8815-3DCE3E77122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公司或署名</a:t>
            </a:r>
            <a:endParaRPr lang="en-US" altLang="zh-CN" dirty="0"/>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版权信息或网址</a:t>
            </a:r>
            <a:endParaRPr lang="en-US" altLang="zh-CN"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515100"/>
            <a:ext cx="1388536" cy="206381"/>
          </a:xfrm>
          <a:prstGeom prst="rect">
            <a:avLst/>
          </a:prstGeom>
        </p:spPr>
        <p:txBody>
          <a:bodyPr vert="horz" lIns="91440" tIns="45720" rIns="91440" bIns="45720" rtlCol="0" anchor="ctr"/>
          <a:lstStyle>
            <a:lvl1pPr algn="ctr">
              <a:defRPr sz="1000">
                <a:solidFill>
                  <a:schemeClr val="tx1"/>
                </a:solidFill>
              </a:defRPr>
            </a:lvl1pPr>
          </a:lstStyle>
          <a:p>
            <a:fld id="{6489D9C7-5DC6-4263-87FF-7C99F6FB63C3}" type="datetime1">
              <a:rPr lang="zh-CN" altLang="en-US" smtClean="0"/>
              <a:pPr/>
              <a:t>2019/11/13</a:t>
            </a:fld>
            <a:endParaRPr lang="zh-CN" altLang="en-US"/>
          </a:p>
        </p:txBody>
      </p:sp>
      <p:sp>
        <p:nvSpPr>
          <p:cNvPr id="5" name="页脚占位符 4"/>
          <p:cNvSpPr>
            <a:spLocks noGrp="1"/>
          </p:cNvSpPr>
          <p:nvPr>
            <p:ph type="ftr" sz="quarter" idx="3"/>
          </p:nvPr>
        </p:nvSpPr>
        <p:spPr>
          <a:xfrm>
            <a:off x="669924" y="6515100"/>
            <a:ext cx="4140201" cy="206381"/>
          </a:xfrm>
          <a:prstGeom prst="rect">
            <a:avLst/>
          </a:prstGeom>
        </p:spPr>
        <p:txBody>
          <a:bodyPr vert="horz" lIns="91440" tIns="45720" rIns="91440" bIns="45720" rtlCol="0" anchor="ctr"/>
          <a:lstStyle>
            <a:lvl1pPr algn="l">
              <a:defRPr sz="1000">
                <a:solidFill>
                  <a:schemeClr val="tx1"/>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515100"/>
            <a:ext cx="2909888" cy="206381"/>
          </a:xfrm>
          <a:prstGeom prst="rect">
            <a:avLst/>
          </a:prstGeom>
        </p:spPr>
        <p:txBody>
          <a:bodyPr vert="horz" lIns="91440" tIns="45720" rIns="91440" bIns="45720" rtlCol="0" anchor="ctr"/>
          <a:lstStyle>
            <a:lvl1pPr algn="r">
              <a:defRPr sz="1000">
                <a:solidFill>
                  <a:schemeClr val="tx1"/>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www.lagou.com/"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18"/>
          <p:cNvSpPr>
            <a:spLocks noGrp="1"/>
          </p:cNvSpPr>
          <p:nvPr>
            <p:ph type="subTitle" idx="1"/>
          </p:nvPr>
        </p:nvSpPr>
        <p:spPr>
          <a:xfrm>
            <a:off x="669924" y="3885126"/>
            <a:ext cx="10850563" cy="642030"/>
          </a:xfrm>
        </p:spPr>
        <p:txBody>
          <a:bodyPr/>
          <a:lstStyle/>
          <a:p>
            <a:r>
              <a:rPr lang="en-US" altLang="zh-CN" dirty="0"/>
              <a:t>Subtitle here</a:t>
            </a:r>
          </a:p>
        </p:txBody>
      </p:sp>
      <p:sp>
        <p:nvSpPr>
          <p:cNvPr id="18" name="标题 17"/>
          <p:cNvSpPr>
            <a:spLocks noGrp="1"/>
          </p:cNvSpPr>
          <p:nvPr>
            <p:ph type="ctrTitle"/>
          </p:nvPr>
        </p:nvSpPr>
        <p:spPr>
          <a:xfrm>
            <a:off x="669926" y="2321170"/>
            <a:ext cx="10850562" cy="1501800"/>
          </a:xfrm>
        </p:spPr>
        <p:txBody>
          <a:bodyPr>
            <a:normAutofit/>
          </a:bodyPr>
          <a:lstStyle/>
          <a:p>
            <a:pPr algn="l"/>
            <a:r>
              <a:rPr lang="zh-CN" altLang="zh-CN" dirty="0">
                <a:solidFill>
                  <a:srgbClr val="3C767A"/>
                </a:solidFill>
                <a:latin typeface="微软雅黑"/>
              </a:rPr>
              <a:t>大数据导论大作业</a:t>
            </a:r>
            <a:br>
              <a:rPr lang="zh-CN" altLang="zh-CN" dirty="0">
                <a:solidFill>
                  <a:srgbClr val="3C767A"/>
                </a:solidFill>
                <a:latin typeface="微软雅黑"/>
              </a:rPr>
            </a:br>
            <a:r>
              <a:rPr lang="zh-CN" altLang="zh-CN" dirty="0">
                <a:solidFill>
                  <a:srgbClr val="3C767A"/>
                </a:solidFill>
                <a:latin typeface="微软雅黑"/>
              </a:rPr>
              <a:t>——hadoop集群的搭建与测试案例的运行</a:t>
            </a:r>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3256384" y="2383326"/>
            <a:ext cx="826410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7FD27-693B-4444-9135-DF8B5362CE3C}"/>
              </a:ext>
            </a:extLst>
          </p:cNvPr>
          <p:cNvSpPr>
            <a:spLocks noGrp="1"/>
          </p:cNvSpPr>
          <p:nvPr>
            <p:ph type="title"/>
          </p:nvPr>
        </p:nvSpPr>
        <p:spPr/>
        <p:txBody>
          <a:bodyPr/>
          <a:lstStyle/>
          <a:p>
            <a:r>
              <a:rPr lang="en-US" altLang="zh-CN" dirty="0"/>
              <a:t>Part2: </a:t>
            </a:r>
            <a:r>
              <a:rPr lang="zh-CN" altLang="en-US" dirty="0"/>
              <a:t>  </a:t>
            </a:r>
            <a:r>
              <a:rPr lang="en-US" altLang="zh-CN" dirty="0"/>
              <a:t>Hadoop</a:t>
            </a:r>
            <a:r>
              <a:rPr lang="zh-CN" altLang="en-US" dirty="0"/>
              <a:t>平台搭建</a:t>
            </a:r>
          </a:p>
        </p:txBody>
      </p:sp>
      <p:sp>
        <p:nvSpPr>
          <p:cNvPr id="3" name="页脚占位符 2">
            <a:extLst>
              <a:ext uri="{FF2B5EF4-FFF2-40B4-BE49-F238E27FC236}">
                <a16:creationId xmlns:a16="http://schemas.microsoft.com/office/drawing/2014/main" id="{A4CC780C-4398-4F2C-876F-727F48D69F6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5" name="文本框 4">
            <a:extLst>
              <a:ext uri="{FF2B5EF4-FFF2-40B4-BE49-F238E27FC236}">
                <a16:creationId xmlns:a16="http://schemas.microsoft.com/office/drawing/2014/main" id="{42E966DE-BAC0-0D48-B615-D722FF756AC4}"/>
              </a:ext>
            </a:extLst>
          </p:cNvPr>
          <p:cNvSpPr txBox="1"/>
          <p:nvPr/>
        </p:nvSpPr>
        <p:spPr>
          <a:xfrm>
            <a:off x="669924" y="1028700"/>
            <a:ext cx="11456983" cy="4247317"/>
          </a:xfrm>
          <a:prstGeom prst="rect">
            <a:avLst/>
          </a:prstGeom>
          <a:noFill/>
        </p:spPr>
        <p:txBody>
          <a:bodyPr wrap="none" rtlCol="0">
            <a:spAutoFit/>
          </a:bodyPr>
          <a:lstStyle/>
          <a:p>
            <a:r>
              <a:rPr lang="zh-CN" altLang="en-US" dirty="0"/>
              <a:t>我们基于</a:t>
            </a:r>
            <a:r>
              <a:rPr lang="en-US" altLang="zh-CN" dirty="0"/>
              <a:t>Google Cloud</a:t>
            </a:r>
            <a:r>
              <a:rPr lang="zh-CN" altLang="en-US" dirty="0"/>
              <a:t>平台，使用了三台服务器。一台作为</a:t>
            </a:r>
            <a:r>
              <a:rPr lang="en-US" altLang="zh-CN" dirty="0"/>
              <a:t>master</a:t>
            </a:r>
            <a:r>
              <a:rPr lang="zh-CN" altLang="en-US" dirty="0"/>
              <a:t>，其余两台作为</a:t>
            </a:r>
            <a:r>
              <a:rPr lang="en-US" altLang="zh-CN" dirty="0"/>
              <a:t>slaver</a:t>
            </a:r>
            <a:r>
              <a:rPr lang="zh-CN" altLang="en-US" dirty="0"/>
              <a:t>，具体硬件环境如下：</a:t>
            </a:r>
            <a:endParaRPr lang="en-US" altLang="zh-CN" dirty="0"/>
          </a:p>
          <a:p>
            <a:endParaRPr lang="en-US" altLang="zh-CN" dirty="0"/>
          </a:p>
          <a:p>
            <a:pPr marL="342900" indent="-342900">
              <a:buFont typeface="Wingdings" pitchFamily="2" charset="2"/>
              <a:buChar char="l"/>
            </a:pPr>
            <a:r>
              <a:rPr lang="zh-CN" altLang="en-US" dirty="0"/>
              <a:t>主节点</a:t>
            </a:r>
            <a:endParaRPr lang="en-US" altLang="zh-CN" dirty="0"/>
          </a:p>
          <a:p>
            <a:pPr marL="342900" indent="-342900">
              <a:buFont typeface="Wingdings" pitchFamily="2" charset="2"/>
              <a:buChar char="ü"/>
            </a:pPr>
            <a:r>
              <a:rPr lang="zh-CN" altLang="en-US" dirty="0"/>
              <a:t>操作系统：</a:t>
            </a:r>
            <a:r>
              <a:rPr lang="en-US" altLang="zh-CN" dirty="0"/>
              <a:t>Ubuntu16.04</a:t>
            </a:r>
          </a:p>
          <a:p>
            <a:pPr marL="342900" indent="-342900">
              <a:buFont typeface="Wingdings" pitchFamily="2" charset="2"/>
              <a:buChar char="ü"/>
            </a:pPr>
            <a:r>
              <a:rPr lang="en-US" altLang="zh-CN" dirty="0"/>
              <a:t>CPU</a:t>
            </a:r>
            <a:r>
              <a:rPr lang="zh-CN" altLang="en-US" dirty="0"/>
              <a:t>类型：</a:t>
            </a:r>
            <a:r>
              <a:rPr lang="en-US" altLang="zh-CN" dirty="0"/>
              <a:t>2</a:t>
            </a:r>
            <a:r>
              <a:rPr lang="zh-CN" altLang="en-US" dirty="0"/>
              <a:t>核</a:t>
            </a:r>
            <a:endParaRPr lang="en-US" altLang="zh-CN" dirty="0"/>
          </a:p>
          <a:p>
            <a:pPr marL="342900" indent="-342900">
              <a:buFont typeface="Wingdings" pitchFamily="2" charset="2"/>
              <a:buChar char="ü"/>
            </a:pPr>
            <a:r>
              <a:rPr lang="zh-CN" altLang="en-US" dirty="0"/>
              <a:t>内存：</a:t>
            </a:r>
            <a:r>
              <a:rPr lang="en-US" altLang="zh-CN" dirty="0"/>
              <a:t>7.5GB</a:t>
            </a:r>
          </a:p>
          <a:p>
            <a:pPr marL="342900" indent="-342900">
              <a:buFont typeface="Wingdings" pitchFamily="2" charset="2"/>
              <a:buChar char="ü"/>
            </a:pPr>
            <a:r>
              <a:rPr lang="en-US" altLang="zh-CN" dirty="0"/>
              <a:t>Hadoop</a:t>
            </a:r>
            <a:r>
              <a:rPr lang="zh-CN" altLang="en-US" dirty="0"/>
              <a:t>版本：</a:t>
            </a:r>
            <a:r>
              <a:rPr lang="en-US" altLang="zh-CN" dirty="0"/>
              <a:t>2.7.1</a:t>
            </a:r>
          </a:p>
          <a:p>
            <a:pPr marL="342900" indent="-342900">
              <a:buFont typeface="Wingdings" pitchFamily="2" charset="2"/>
              <a:buChar char="ü"/>
            </a:pPr>
            <a:r>
              <a:rPr lang="zh-CN" altLang="en-US" dirty="0"/>
              <a:t>磁盘大小：</a:t>
            </a:r>
            <a:r>
              <a:rPr lang="en-US" altLang="zh-CN" dirty="0"/>
              <a:t>20GB SSD</a:t>
            </a:r>
          </a:p>
          <a:p>
            <a:endParaRPr lang="en-US" altLang="zh-CN" dirty="0"/>
          </a:p>
          <a:p>
            <a:pPr marL="285750" indent="-285750">
              <a:buFont typeface="Wingdings" pitchFamily="2" charset="2"/>
              <a:buChar char="l"/>
            </a:pPr>
            <a:r>
              <a:rPr lang="zh-CN" altLang="en-US" dirty="0"/>
              <a:t>子节点</a:t>
            </a:r>
            <a:endParaRPr lang="en-US" altLang="zh-CN" dirty="0"/>
          </a:p>
          <a:p>
            <a:pPr marL="342900" indent="-342900">
              <a:buFont typeface="Wingdings" pitchFamily="2" charset="2"/>
              <a:buChar char="ü"/>
            </a:pPr>
            <a:r>
              <a:rPr lang="zh-CN" altLang="en-US" dirty="0"/>
              <a:t>操作系统：</a:t>
            </a:r>
            <a:r>
              <a:rPr lang="en-US" altLang="zh-CN" dirty="0"/>
              <a:t>Ubuntu16.04</a:t>
            </a:r>
          </a:p>
          <a:p>
            <a:pPr marL="342900" indent="-342900">
              <a:buFont typeface="Wingdings" pitchFamily="2" charset="2"/>
              <a:buChar char="ü"/>
            </a:pPr>
            <a:r>
              <a:rPr lang="en-US" altLang="zh-CN" dirty="0"/>
              <a:t>CPU</a:t>
            </a:r>
            <a:r>
              <a:rPr lang="zh-CN" altLang="en-US" dirty="0"/>
              <a:t>类型：</a:t>
            </a:r>
            <a:r>
              <a:rPr lang="en-US" altLang="zh-CN" dirty="0"/>
              <a:t>1</a:t>
            </a:r>
            <a:r>
              <a:rPr lang="zh-CN" altLang="en-US" dirty="0"/>
              <a:t>核</a:t>
            </a:r>
            <a:endParaRPr lang="en-US" altLang="zh-CN" dirty="0"/>
          </a:p>
          <a:p>
            <a:pPr marL="342900" indent="-342900">
              <a:buFont typeface="Wingdings" pitchFamily="2" charset="2"/>
              <a:buChar char="ü"/>
            </a:pPr>
            <a:r>
              <a:rPr lang="zh-CN" altLang="en-US" dirty="0"/>
              <a:t>内存：</a:t>
            </a:r>
            <a:r>
              <a:rPr lang="en-US" altLang="zh-CN" dirty="0"/>
              <a:t>3.75GB</a:t>
            </a:r>
          </a:p>
          <a:p>
            <a:pPr marL="342900" indent="-342900">
              <a:buFont typeface="Wingdings" pitchFamily="2" charset="2"/>
              <a:buChar char="ü"/>
            </a:pPr>
            <a:r>
              <a:rPr lang="en-US" altLang="zh-CN" dirty="0"/>
              <a:t>Hadoop</a:t>
            </a:r>
            <a:r>
              <a:rPr lang="zh-CN" altLang="en-US" dirty="0"/>
              <a:t>版本：</a:t>
            </a:r>
            <a:r>
              <a:rPr lang="en-US" altLang="zh-CN" dirty="0"/>
              <a:t>2.7.1</a:t>
            </a:r>
          </a:p>
          <a:p>
            <a:pPr marL="342900" indent="-342900">
              <a:buFont typeface="Wingdings" pitchFamily="2" charset="2"/>
              <a:buChar char="ü"/>
            </a:pPr>
            <a:r>
              <a:rPr lang="zh-CN" altLang="en-US" dirty="0"/>
              <a:t>磁盘大小：</a:t>
            </a:r>
            <a:r>
              <a:rPr lang="en-US" altLang="zh-CN" dirty="0"/>
              <a:t>20GB SSD</a:t>
            </a:r>
          </a:p>
        </p:txBody>
      </p:sp>
    </p:spTree>
    <p:extLst>
      <p:ext uri="{BB962C8B-B14F-4D97-AF65-F5344CB8AC3E}">
        <p14:creationId xmlns:p14="http://schemas.microsoft.com/office/powerpoint/2010/main" val="2383982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2F1E2-3C14-AA4E-B394-F22F0F2C819B}"/>
              </a:ext>
            </a:extLst>
          </p:cNvPr>
          <p:cNvSpPr>
            <a:spLocks noGrp="1"/>
          </p:cNvSpPr>
          <p:nvPr>
            <p:ph type="title"/>
          </p:nvPr>
        </p:nvSpPr>
        <p:spPr/>
        <p:txBody>
          <a:bodyPr/>
          <a:lstStyle/>
          <a:p>
            <a:r>
              <a:rPr lang="en-US" altLang="zh-CN" dirty="0"/>
              <a:t>Part2: Hadoop</a:t>
            </a:r>
            <a:r>
              <a:rPr lang="zh-CN" altLang="en-US" dirty="0"/>
              <a:t>平台网络环境</a:t>
            </a:r>
            <a:endParaRPr kumimoji="1" lang="zh-CN" altLang="en-US" dirty="0"/>
          </a:p>
        </p:txBody>
      </p:sp>
      <p:sp>
        <p:nvSpPr>
          <p:cNvPr id="3" name="页脚占位符 2">
            <a:extLst>
              <a:ext uri="{FF2B5EF4-FFF2-40B4-BE49-F238E27FC236}">
                <a16:creationId xmlns:a16="http://schemas.microsoft.com/office/drawing/2014/main" id="{A859074D-75D7-1249-97A2-64931425A2C9}"/>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灯片编号占位符 3">
            <a:extLst>
              <a:ext uri="{FF2B5EF4-FFF2-40B4-BE49-F238E27FC236}">
                <a16:creationId xmlns:a16="http://schemas.microsoft.com/office/drawing/2014/main" id="{69A87493-789B-AF4C-B917-DFD2C868852A}"/>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pic>
        <p:nvPicPr>
          <p:cNvPr id="5" name="图片 4">
            <a:extLst>
              <a:ext uri="{FF2B5EF4-FFF2-40B4-BE49-F238E27FC236}">
                <a16:creationId xmlns:a16="http://schemas.microsoft.com/office/drawing/2014/main" id="{6C50F7D8-EB0C-FC4A-978C-81D4138BF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823" y="1085712"/>
            <a:ext cx="9004763" cy="1790792"/>
          </a:xfrm>
          <a:prstGeom prst="rect">
            <a:avLst/>
          </a:prstGeom>
        </p:spPr>
      </p:pic>
      <p:sp>
        <p:nvSpPr>
          <p:cNvPr id="6" name="文本框 5">
            <a:extLst>
              <a:ext uri="{FF2B5EF4-FFF2-40B4-BE49-F238E27FC236}">
                <a16:creationId xmlns:a16="http://schemas.microsoft.com/office/drawing/2014/main" id="{8EE16B36-A2F0-2849-A1FC-0806F88C2391}"/>
              </a:ext>
            </a:extLst>
          </p:cNvPr>
          <p:cNvSpPr txBox="1"/>
          <p:nvPr/>
        </p:nvSpPr>
        <p:spPr>
          <a:xfrm>
            <a:off x="669925" y="2933516"/>
            <a:ext cx="9927661" cy="369332"/>
          </a:xfrm>
          <a:prstGeom prst="rect">
            <a:avLst/>
          </a:prstGeom>
          <a:noFill/>
        </p:spPr>
        <p:txBody>
          <a:bodyPr wrap="square" rtlCol="0">
            <a:spAutoFit/>
          </a:bodyPr>
          <a:lstStyle/>
          <a:p>
            <a:r>
              <a:rPr kumimoji="1" lang="zh-CN" altLang="en-US" dirty="0"/>
              <a:t>我们通过</a:t>
            </a:r>
            <a:r>
              <a:rPr kumimoji="1" lang="en-US" altLang="zh-CN" dirty="0" err="1"/>
              <a:t>ssh</a:t>
            </a:r>
            <a:r>
              <a:rPr kumimoji="1" lang="zh-CN" altLang="en-US" dirty="0"/>
              <a:t>连接服务器对</a:t>
            </a:r>
            <a:r>
              <a:rPr kumimoji="1" lang="en-US" altLang="zh-CN" dirty="0"/>
              <a:t>Hadoop</a:t>
            </a:r>
            <a:r>
              <a:rPr kumimoji="1" lang="zh-CN" altLang="en-US" dirty="0"/>
              <a:t>平台进行管理</a:t>
            </a:r>
          </a:p>
        </p:txBody>
      </p:sp>
      <p:pic>
        <p:nvPicPr>
          <p:cNvPr id="8" name="图片 7">
            <a:extLst>
              <a:ext uri="{FF2B5EF4-FFF2-40B4-BE49-F238E27FC236}">
                <a16:creationId xmlns:a16="http://schemas.microsoft.com/office/drawing/2014/main" id="{9930286A-9F16-4944-9F21-A6235CD6B03E}"/>
              </a:ext>
            </a:extLst>
          </p:cNvPr>
          <p:cNvPicPr>
            <a:picLocks noChangeAspect="1"/>
          </p:cNvPicPr>
          <p:nvPr/>
        </p:nvPicPr>
        <p:blipFill rotWithShape="1">
          <a:blip r:embed="rId3">
            <a:extLst>
              <a:ext uri="{28A0092B-C50C-407E-A947-70E740481C1C}">
                <a14:useLocalDpi xmlns:a14="http://schemas.microsoft.com/office/drawing/2010/main" val="0"/>
              </a:ext>
            </a:extLst>
          </a:blip>
          <a:srcRect l="15" r="37624" b="75382"/>
          <a:stretch/>
        </p:blipFill>
        <p:spPr>
          <a:xfrm>
            <a:off x="1592823" y="3302848"/>
            <a:ext cx="3822534" cy="1904816"/>
          </a:xfrm>
          <a:prstGeom prst="rect">
            <a:avLst/>
          </a:prstGeom>
        </p:spPr>
      </p:pic>
      <p:pic>
        <p:nvPicPr>
          <p:cNvPr id="10" name="图片 9">
            <a:extLst>
              <a:ext uri="{FF2B5EF4-FFF2-40B4-BE49-F238E27FC236}">
                <a16:creationId xmlns:a16="http://schemas.microsoft.com/office/drawing/2014/main" id="{3B7BE5A9-3CB7-F846-B03D-83CD70D1FB3D}"/>
              </a:ext>
            </a:extLst>
          </p:cNvPr>
          <p:cNvPicPr>
            <a:picLocks noChangeAspect="1"/>
          </p:cNvPicPr>
          <p:nvPr/>
        </p:nvPicPr>
        <p:blipFill rotWithShape="1">
          <a:blip r:embed="rId3">
            <a:extLst>
              <a:ext uri="{28A0092B-C50C-407E-A947-70E740481C1C}">
                <a14:useLocalDpi xmlns:a14="http://schemas.microsoft.com/office/drawing/2010/main" val="0"/>
              </a:ext>
            </a:extLst>
          </a:blip>
          <a:srcRect l="-74" t="25106" r="-16" b="36312"/>
          <a:stretch/>
        </p:blipFill>
        <p:spPr>
          <a:xfrm>
            <a:off x="6338255" y="3284033"/>
            <a:ext cx="3933217" cy="1913837"/>
          </a:xfrm>
          <a:prstGeom prst="rect">
            <a:avLst/>
          </a:prstGeom>
        </p:spPr>
      </p:pic>
    </p:spTree>
    <p:extLst>
      <p:ext uri="{BB962C8B-B14F-4D97-AF65-F5344CB8AC3E}">
        <p14:creationId xmlns:p14="http://schemas.microsoft.com/office/powerpoint/2010/main" val="2921741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Part2: Hadoop</a:t>
            </a:r>
            <a:r>
              <a:rPr lang="zh-CN" altLang="en-US" dirty="0"/>
              <a:t>平台测试</a:t>
            </a:r>
            <a:r>
              <a:rPr lang="en-US" altLang="zh-CN" dirty="0"/>
              <a:t>--</a:t>
            </a:r>
            <a:r>
              <a:rPr lang="zh-CN" altLang="en-US" dirty="0"/>
              <a:t>基准测试 </a:t>
            </a:r>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968188" y="1649112"/>
            <a:ext cx="3621741" cy="4708981"/>
          </a:xfrm>
          <a:prstGeom prst="rect">
            <a:avLst/>
          </a:prstGeom>
          <a:noFill/>
        </p:spPr>
        <p:txBody>
          <a:bodyPr wrap="square" rtlCol="0">
            <a:spAutoFit/>
          </a:bodyPr>
          <a:lstStyle/>
          <a:p>
            <a:r>
              <a:rPr lang="zh-CN" altLang="en-US" sz="2400" dirty="0"/>
              <a:t>利用</a:t>
            </a:r>
            <a:r>
              <a:rPr lang="en-US" altLang="zh-CN" sz="2400" dirty="0" err="1"/>
              <a:t>hadoop</a:t>
            </a:r>
            <a:r>
              <a:rPr lang="zh-CN" altLang="en-US" sz="2400" dirty="0"/>
              <a:t>自带基准测试工具包</a:t>
            </a:r>
            <a:r>
              <a:rPr lang="en-US" altLang="zh-CN" sz="2400" b="1" dirty="0"/>
              <a:t>hadoop-mapreduce-client-jobclient-tests.jar</a:t>
            </a:r>
            <a:r>
              <a:rPr lang="zh-CN" altLang="en-US" sz="2400" dirty="0"/>
              <a:t>进行集群性能测试（测试平台为</a:t>
            </a:r>
            <a:r>
              <a:rPr lang="en-US" altLang="zh-CN" sz="2400" dirty="0"/>
              <a:t>CDH5.16</a:t>
            </a:r>
            <a:r>
              <a:rPr lang="zh-CN" altLang="en-US" sz="2400" dirty="0"/>
              <a:t>上</a:t>
            </a:r>
            <a:r>
              <a:rPr lang="en-US" altLang="zh-CN" sz="2400" dirty="0"/>
              <a:t>hadoop2.6</a:t>
            </a:r>
            <a:r>
              <a:rPr lang="zh-CN" altLang="en-US" sz="2400" dirty="0"/>
              <a:t>版本）</a:t>
            </a:r>
            <a:endParaRPr lang="en-US" altLang="zh-CN" sz="2400" dirty="0"/>
          </a:p>
          <a:p>
            <a:r>
              <a:rPr lang="zh-CN" altLang="en-US" sz="2400" dirty="0"/>
              <a:t>首先，我们看一下其中都有哪些基准测试程序，我们将挑选其中的几个经典的，进行测试。</a:t>
            </a:r>
            <a:endParaRPr lang="en-US" altLang="zh-CN" sz="2400" dirty="0"/>
          </a:p>
          <a:p>
            <a:endParaRPr lang="en-US" altLang="zh-CN" dirty="0"/>
          </a:p>
          <a:p>
            <a:endParaRPr lang="zh-CN" altLang="en-US" dirty="0"/>
          </a:p>
        </p:txBody>
      </p:sp>
      <p:pic>
        <p:nvPicPr>
          <p:cNvPr id="8" name="图片 7">
            <a:extLst>
              <a:ext uri="{FF2B5EF4-FFF2-40B4-BE49-F238E27FC236}">
                <a16:creationId xmlns:a16="http://schemas.microsoft.com/office/drawing/2014/main" id="{6267C15B-E345-45A4-9EA6-811E09F8A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193" y="1116735"/>
            <a:ext cx="6530786" cy="5241358"/>
          </a:xfrm>
          <a:prstGeom prst="rect">
            <a:avLst/>
          </a:prstGeom>
        </p:spPr>
      </p:pic>
    </p:spTree>
    <p:extLst>
      <p:ext uri="{BB962C8B-B14F-4D97-AF65-F5344CB8AC3E}">
        <p14:creationId xmlns:p14="http://schemas.microsoft.com/office/powerpoint/2010/main" val="3182335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1.TestDFSIO</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968188" y="1649112"/>
            <a:ext cx="6813177" cy="2954655"/>
          </a:xfrm>
          <a:prstGeom prst="rect">
            <a:avLst/>
          </a:prstGeom>
          <a:noFill/>
        </p:spPr>
        <p:txBody>
          <a:bodyPr wrap="square" rtlCol="0">
            <a:spAutoFit/>
          </a:bodyPr>
          <a:lstStyle/>
          <a:p>
            <a:r>
              <a:rPr lang="en-US" altLang="zh-CN" sz="2400" dirty="0" err="1"/>
              <a:t>TestDFSIO</a:t>
            </a:r>
            <a:r>
              <a:rPr lang="zh-CN" altLang="en-US" sz="2400" dirty="0"/>
              <a:t>用于测试</a:t>
            </a:r>
            <a:r>
              <a:rPr lang="en-US" altLang="zh-CN" sz="2400" dirty="0"/>
              <a:t>HDFS</a:t>
            </a:r>
            <a:r>
              <a:rPr lang="zh-CN" altLang="en-US" sz="2400" dirty="0"/>
              <a:t>的</a:t>
            </a:r>
            <a:r>
              <a:rPr lang="en-US" altLang="zh-CN" sz="2400" dirty="0"/>
              <a:t>IO</a:t>
            </a:r>
            <a:r>
              <a:rPr lang="zh-CN" altLang="en-US" sz="2400" dirty="0"/>
              <a:t>性能，使用一个</a:t>
            </a:r>
            <a:r>
              <a:rPr lang="en-US" altLang="zh-CN" sz="2400" dirty="0"/>
              <a:t>MapReduce</a:t>
            </a:r>
            <a:r>
              <a:rPr lang="zh-CN" altLang="en-US" sz="2400" dirty="0"/>
              <a:t>作业来并发地执行读写操作，每个</a:t>
            </a:r>
            <a:r>
              <a:rPr lang="en-US" altLang="zh-CN" sz="2400" dirty="0"/>
              <a:t>map</a:t>
            </a:r>
            <a:r>
              <a:rPr lang="zh-CN" altLang="en-US" sz="2400" dirty="0"/>
              <a:t>任务用于读或写每个文件，</a:t>
            </a:r>
            <a:r>
              <a:rPr lang="en-US" altLang="zh-CN" sz="2400" dirty="0"/>
              <a:t>map</a:t>
            </a:r>
            <a:r>
              <a:rPr lang="zh-CN" altLang="en-US" sz="2400" dirty="0"/>
              <a:t>的输出用于收集与处理文件相关的统计信息，</a:t>
            </a:r>
            <a:r>
              <a:rPr lang="en-US" altLang="zh-CN" sz="2400" dirty="0"/>
              <a:t>reduce</a:t>
            </a:r>
            <a:r>
              <a:rPr lang="zh-CN" altLang="en-US" sz="2400" dirty="0"/>
              <a:t>用于累积统计信息，并产生</a:t>
            </a:r>
            <a:r>
              <a:rPr lang="en-US" altLang="zh-CN" sz="2400" dirty="0"/>
              <a:t>summary</a:t>
            </a:r>
            <a:r>
              <a:rPr lang="zh-CN" altLang="en-US" sz="2400" dirty="0"/>
              <a:t>。</a:t>
            </a:r>
            <a:endParaRPr lang="en-US" altLang="zh-CN" sz="2400" dirty="0"/>
          </a:p>
          <a:p>
            <a:r>
              <a:rPr lang="zh-CN" altLang="en-US" sz="2400" dirty="0"/>
              <a:t>我们可以查看一下说明：</a:t>
            </a:r>
            <a:endParaRPr lang="en-US" altLang="zh-CN" sz="2400" dirty="0"/>
          </a:p>
          <a:p>
            <a:endParaRPr lang="en-US" altLang="zh-CN" sz="2400" dirty="0"/>
          </a:p>
          <a:p>
            <a:endParaRPr lang="zh-CN" altLang="en-US" dirty="0"/>
          </a:p>
        </p:txBody>
      </p:sp>
      <p:pic>
        <p:nvPicPr>
          <p:cNvPr id="8" name="图片 7">
            <a:extLst>
              <a:ext uri="{FF2B5EF4-FFF2-40B4-BE49-F238E27FC236}">
                <a16:creationId xmlns:a16="http://schemas.microsoft.com/office/drawing/2014/main" id="{4B69029B-F42A-45EB-B933-FC96610CB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75" y="4023752"/>
            <a:ext cx="7658100" cy="1571625"/>
          </a:xfrm>
          <a:prstGeom prst="rect">
            <a:avLst/>
          </a:prstGeom>
        </p:spPr>
      </p:pic>
    </p:spTree>
    <p:extLst>
      <p:ext uri="{BB962C8B-B14F-4D97-AF65-F5344CB8AC3E}">
        <p14:creationId xmlns:p14="http://schemas.microsoft.com/office/powerpoint/2010/main" val="492952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1.TestDFSIO</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968188" y="1649112"/>
            <a:ext cx="6813177" cy="1107996"/>
          </a:xfrm>
          <a:prstGeom prst="rect">
            <a:avLst/>
          </a:prstGeom>
          <a:noFill/>
        </p:spPr>
        <p:txBody>
          <a:bodyPr wrap="square" rtlCol="0">
            <a:spAutoFit/>
          </a:bodyPr>
          <a:lstStyle/>
          <a:p>
            <a:r>
              <a:rPr lang="zh-CN" altLang="en-US" sz="2400" b="1" dirty="0"/>
              <a:t>测试</a:t>
            </a:r>
            <a:r>
              <a:rPr lang="en-US" altLang="zh-CN" sz="2400" b="1" dirty="0"/>
              <a:t>HDFS</a:t>
            </a:r>
            <a:r>
              <a:rPr lang="zh-CN" altLang="en-US" sz="2400" b="1" dirty="0"/>
              <a:t>写性能</a:t>
            </a:r>
            <a:r>
              <a:rPr lang="zh-CN" altLang="en-US" sz="2400" dirty="0"/>
              <a:t>：向向</a:t>
            </a:r>
            <a:r>
              <a:rPr lang="en-US" altLang="zh-CN" sz="2400" dirty="0"/>
              <a:t>HDFS</a:t>
            </a:r>
            <a:r>
              <a:rPr lang="zh-CN" altLang="en-US" sz="2400" dirty="0"/>
              <a:t>集群写</a:t>
            </a:r>
            <a:r>
              <a:rPr lang="en-US" altLang="zh-CN" sz="2400" dirty="0"/>
              <a:t>10</a:t>
            </a:r>
            <a:r>
              <a:rPr lang="zh-CN" altLang="en-US" sz="2400" dirty="0"/>
              <a:t>个</a:t>
            </a:r>
            <a:r>
              <a:rPr lang="en-US" altLang="zh-CN" sz="2400" dirty="0"/>
              <a:t>128M</a:t>
            </a:r>
            <a:r>
              <a:rPr lang="zh-CN" altLang="en-US" sz="2400" dirty="0"/>
              <a:t>的文件：</a:t>
            </a:r>
            <a:endParaRPr lang="en-US" altLang="zh-CN" sz="2400" dirty="0"/>
          </a:p>
          <a:p>
            <a:endParaRPr lang="zh-CN" altLang="en-US" dirty="0"/>
          </a:p>
        </p:txBody>
      </p:sp>
      <p:pic>
        <p:nvPicPr>
          <p:cNvPr id="7" name="图片 6">
            <a:extLst>
              <a:ext uri="{FF2B5EF4-FFF2-40B4-BE49-F238E27FC236}">
                <a16:creationId xmlns:a16="http://schemas.microsoft.com/office/drawing/2014/main" id="{649BCBB0-CEDA-4B14-B2C3-BE271529B8B7}"/>
              </a:ext>
            </a:extLst>
          </p:cNvPr>
          <p:cNvPicPr>
            <a:picLocks noChangeAspect="1"/>
          </p:cNvPicPr>
          <p:nvPr/>
        </p:nvPicPr>
        <p:blipFill rotWithShape="1">
          <a:blip r:embed="rId2">
            <a:extLst>
              <a:ext uri="{28A0092B-C50C-407E-A947-70E740481C1C}">
                <a14:useLocalDpi xmlns:a14="http://schemas.microsoft.com/office/drawing/2010/main" val="0"/>
              </a:ext>
            </a:extLst>
          </a:blip>
          <a:srcRect t="-12" b="75651"/>
          <a:stretch/>
        </p:blipFill>
        <p:spPr>
          <a:xfrm>
            <a:off x="968188" y="2564073"/>
            <a:ext cx="8247529" cy="1839282"/>
          </a:xfrm>
          <a:prstGeom prst="rect">
            <a:avLst/>
          </a:prstGeom>
        </p:spPr>
      </p:pic>
      <p:pic>
        <p:nvPicPr>
          <p:cNvPr id="10" name="图片 9">
            <a:extLst>
              <a:ext uri="{FF2B5EF4-FFF2-40B4-BE49-F238E27FC236}">
                <a16:creationId xmlns:a16="http://schemas.microsoft.com/office/drawing/2014/main" id="{61B0FC19-EC27-4F0F-8A32-23DC0406E2BA}"/>
              </a:ext>
            </a:extLst>
          </p:cNvPr>
          <p:cNvPicPr>
            <a:picLocks noChangeAspect="1"/>
          </p:cNvPicPr>
          <p:nvPr/>
        </p:nvPicPr>
        <p:blipFill rotWithShape="1">
          <a:blip r:embed="rId3">
            <a:extLst>
              <a:ext uri="{28A0092B-C50C-407E-A947-70E740481C1C}">
                <a14:useLocalDpi xmlns:a14="http://schemas.microsoft.com/office/drawing/2010/main" val="0"/>
              </a:ext>
            </a:extLst>
          </a:blip>
          <a:srcRect b="75953"/>
          <a:stretch/>
        </p:blipFill>
        <p:spPr>
          <a:xfrm>
            <a:off x="968188" y="4591351"/>
            <a:ext cx="8247529" cy="1649112"/>
          </a:xfrm>
          <a:prstGeom prst="rect">
            <a:avLst/>
          </a:prstGeom>
        </p:spPr>
      </p:pic>
    </p:spTree>
    <p:extLst>
      <p:ext uri="{BB962C8B-B14F-4D97-AF65-F5344CB8AC3E}">
        <p14:creationId xmlns:p14="http://schemas.microsoft.com/office/powerpoint/2010/main" val="3824914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1.TestDFSIO</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968188" y="1649112"/>
            <a:ext cx="6813177" cy="1107996"/>
          </a:xfrm>
          <a:prstGeom prst="rect">
            <a:avLst/>
          </a:prstGeom>
          <a:noFill/>
        </p:spPr>
        <p:txBody>
          <a:bodyPr wrap="square" rtlCol="0">
            <a:spAutoFit/>
          </a:bodyPr>
          <a:lstStyle/>
          <a:p>
            <a:r>
              <a:rPr lang="zh-CN" altLang="en-US" sz="2400" dirty="0"/>
              <a:t>测试</a:t>
            </a:r>
            <a:r>
              <a:rPr lang="en-US" altLang="zh-CN" sz="2400" dirty="0"/>
              <a:t>HDFS</a:t>
            </a:r>
            <a:r>
              <a:rPr lang="zh-CN" altLang="en-US" sz="2400" dirty="0"/>
              <a:t>写性能：向向</a:t>
            </a:r>
            <a:r>
              <a:rPr lang="en-US" altLang="zh-CN" sz="2400" dirty="0"/>
              <a:t>HDFS</a:t>
            </a:r>
            <a:r>
              <a:rPr lang="zh-CN" altLang="en-US" sz="2400" dirty="0"/>
              <a:t>集群写</a:t>
            </a:r>
            <a:r>
              <a:rPr lang="en-US" altLang="zh-CN" sz="2400" dirty="0"/>
              <a:t>10</a:t>
            </a:r>
            <a:r>
              <a:rPr lang="zh-CN" altLang="en-US" sz="2400" dirty="0"/>
              <a:t>个</a:t>
            </a:r>
            <a:r>
              <a:rPr lang="en-US" altLang="zh-CN" sz="2400" dirty="0"/>
              <a:t>128M</a:t>
            </a:r>
            <a:r>
              <a:rPr lang="zh-CN" altLang="en-US" sz="2400" dirty="0"/>
              <a:t>的文件：</a:t>
            </a:r>
            <a:endParaRPr lang="en-US" altLang="zh-CN" sz="2400" dirty="0"/>
          </a:p>
          <a:p>
            <a:endParaRPr lang="zh-CN" altLang="en-US" dirty="0"/>
          </a:p>
        </p:txBody>
      </p:sp>
      <p:pic>
        <p:nvPicPr>
          <p:cNvPr id="8" name="图片 7">
            <a:extLst>
              <a:ext uri="{FF2B5EF4-FFF2-40B4-BE49-F238E27FC236}">
                <a16:creationId xmlns:a16="http://schemas.microsoft.com/office/drawing/2014/main" id="{E3920AD1-66DE-4A7E-8C28-1334F6D46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88" y="3429000"/>
            <a:ext cx="7257246" cy="2000910"/>
          </a:xfrm>
          <a:prstGeom prst="rect">
            <a:avLst/>
          </a:prstGeom>
        </p:spPr>
      </p:pic>
    </p:spTree>
    <p:extLst>
      <p:ext uri="{BB962C8B-B14F-4D97-AF65-F5344CB8AC3E}">
        <p14:creationId xmlns:p14="http://schemas.microsoft.com/office/powerpoint/2010/main" val="4039393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1.TestDFSIO</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968188" y="1649112"/>
            <a:ext cx="6813177" cy="1107996"/>
          </a:xfrm>
          <a:prstGeom prst="rect">
            <a:avLst/>
          </a:prstGeom>
          <a:noFill/>
        </p:spPr>
        <p:txBody>
          <a:bodyPr wrap="square" rtlCol="0">
            <a:spAutoFit/>
          </a:bodyPr>
          <a:lstStyle/>
          <a:p>
            <a:r>
              <a:rPr lang="zh-CN" altLang="en-US" sz="2400" b="1" dirty="0"/>
              <a:t>测试</a:t>
            </a:r>
            <a:r>
              <a:rPr lang="en-US" altLang="zh-CN" sz="2400" b="1" dirty="0"/>
              <a:t>HDFS</a:t>
            </a:r>
            <a:r>
              <a:rPr lang="zh-CN" altLang="en-US" sz="2400" b="1" dirty="0"/>
              <a:t>读性能</a:t>
            </a:r>
            <a:r>
              <a:rPr lang="zh-CN" altLang="en-US" sz="2400" dirty="0"/>
              <a:t>：向向</a:t>
            </a:r>
            <a:r>
              <a:rPr lang="en-US" altLang="zh-CN" sz="2400" dirty="0"/>
              <a:t>HDFS</a:t>
            </a:r>
            <a:r>
              <a:rPr lang="zh-CN" altLang="en-US" sz="2400" dirty="0"/>
              <a:t>集群读</a:t>
            </a:r>
            <a:r>
              <a:rPr lang="en-US" altLang="zh-CN" sz="2400" dirty="0"/>
              <a:t>10</a:t>
            </a:r>
            <a:r>
              <a:rPr lang="zh-CN" altLang="en-US" sz="2400" dirty="0"/>
              <a:t>个</a:t>
            </a:r>
            <a:r>
              <a:rPr lang="en-US" altLang="zh-CN" sz="2400" dirty="0"/>
              <a:t>128M</a:t>
            </a:r>
            <a:r>
              <a:rPr lang="zh-CN" altLang="en-US" sz="2400" dirty="0"/>
              <a:t>的文件：</a:t>
            </a:r>
            <a:endParaRPr lang="en-US" altLang="zh-CN" sz="2400" dirty="0"/>
          </a:p>
          <a:p>
            <a:endParaRPr lang="zh-CN" altLang="en-US" dirty="0"/>
          </a:p>
        </p:txBody>
      </p:sp>
      <p:pic>
        <p:nvPicPr>
          <p:cNvPr id="7" name="图片 6">
            <a:extLst>
              <a:ext uri="{FF2B5EF4-FFF2-40B4-BE49-F238E27FC236}">
                <a16:creationId xmlns:a16="http://schemas.microsoft.com/office/drawing/2014/main" id="{66091478-1F7F-4C8A-8487-33A23966B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88" y="2497138"/>
            <a:ext cx="9039225" cy="3743325"/>
          </a:xfrm>
          <a:prstGeom prst="rect">
            <a:avLst/>
          </a:prstGeom>
        </p:spPr>
      </p:pic>
    </p:spTree>
    <p:extLst>
      <p:ext uri="{BB962C8B-B14F-4D97-AF65-F5344CB8AC3E}">
        <p14:creationId xmlns:p14="http://schemas.microsoft.com/office/powerpoint/2010/main" val="287638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1.TestDFSIO</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968188" y="1649112"/>
            <a:ext cx="6813177" cy="461665"/>
          </a:xfrm>
          <a:prstGeom prst="rect">
            <a:avLst/>
          </a:prstGeom>
          <a:noFill/>
        </p:spPr>
        <p:txBody>
          <a:bodyPr wrap="square" rtlCol="0">
            <a:spAutoFit/>
          </a:bodyPr>
          <a:lstStyle/>
          <a:p>
            <a:r>
              <a:rPr lang="zh-CN" altLang="en-US" sz="2400" b="1" dirty="0"/>
              <a:t>清除测试数据</a:t>
            </a:r>
            <a:r>
              <a:rPr lang="zh-CN" altLang="en-US" sz="2400" dirty="0"/>
              <a:t>：</a:t>
            </a:r>
          </a:p>
        </p:txBody>
      </p:sp>
      <p:pic>
        <p:nvPicPr>
          <p:cNvPr id="9" name="图片 8">
            <a:extLst>
              <a:ext uri="{FF2B5EF4-FFF2-40B4-BE49-F238E27FC236}">
                <a16:creationId xmlns:a16="http://schemas.microsoft.com/office/drawing/2014/main" id="{16259C7E-E613-4B9D-9ECA-6329EAE9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88" y="2454556"/>
            <a:ext cx="8829675" cy="1533525"/>
          </a:xfrm>
          <a:prstGeom prst="rect">
            <a:avLst/>
          </a:prstGeom>
        </p:spPr>
      </p:pic>
    </p:spTree>
    <p:extLst>
      <p:ext uri="{BB962C8B-B14F-4D97-AF65-F5344CB8AC3E}">
        <p14:creationId xmlns:p14="http://schemas.microsoft.com/office/powerpoint/2010/main" val="111969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2.nnbench</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824753" y="1435631"/>
            <a:ext cx="6813177" cy="2677656"/>
          </a:xfrm>
          <a:prstGeom prst="rect">
            <a:avLst/>
          </a:prstGeom>
          <a:noFill/>
        </p:spPr>
        <p:txBody>
          <a:bodyPr wrap="square" rtlCol="0">
            <a:spAutoFit/>
          </a:bodyPr>
          <a:lstStyle/>
          <a:p>
            <a:r>
              <a:rPr lang="en-US" altLang="zh-CN" sz="2400" dirty="0" err="1"/>
              <a:t>nnbench</a:t>
            </a:r>
            <a:r>
              <a:rPr lang="zh-CN" altLang="en-US" sz="2400" dirty="0"/>
              <a:t>用于测试</a:t>
            </a:r>
            <a:r>
              <a:rPr lang="en-US" altLang="zh-CN" sz="2400" dirty="0" err="1"/>
              <a:t>NameNode</a:t>
            </a:r>
            <a:r>
              <a:rPr lang="zh-CN" altLang="en-US" sz="2400" dirty="0"/>
              <a:t>的负载，它会生成很多与</a:t>
            </a:r>
            <a:r>
              <a:rPr lang="en-US" altLang="zh-CN" sz="2400" dirty="0"/>
              <a:t>HDFS</a:t>
            </a:r>
            <a:r>
              <a:rPr lang="zh-CN" altLang="en-US" sz="2400" dirty="0"/>
              <a:t>相关的请求，给</a:t>
            </a:r>
            <a:r>
              <a:rPr lang="en-US" altLang="zh-CN" sz="2400" dirty="0" err="1"/>
              <a:t>NameNode</a:t>
            </a:r>
            <a:r>
              <a:rPr lang="zh-CN" altLang="en-US" sz="2400" dirty="0"/>
              <a:t>施加较大的压力。这个测试能在</a:t>
            </a:r>
            <a:r>
              <a:rPr lang="en-US" altLang="zh-CN" sz="2400" dirty="0"/>
              <a:t>HDFS</a:t>
            </a:r>
            <a:r>
              <a:rPr lang="zh-CN" altLang="en-US" sz="2400" dirty="0"/>
              <a:t>上模拟创建、读取、重命名和删除文件等操作。</a:t>
            </a:r>
            <a:endParaRPr lang="en-US" altLang="zh-CN" sz="2400" dirty="0"/>
          </a:p>
          <a:p>
            <a:r>
              <a:rPr lang="zh-CN" altLang="en-US" sz="2400" dirty="0"/>
              <a:t>同样的，查看一下说明：</a:t>
            </a:r>
            <a:endParaRPr lang="en-US" altLang="zh-CN" sz="2400" dirty="0"/>
          </a:p>
          <a:p>
            <a:endParaRPr lang="zh-CN" altLang="en-US" sz="2400" dirty="0"/>
          </a:p>
          <a:p>
            <a:endParaRPr lang="zh-CN" altLang="en-US" sz="2400" dirty="0"/>
          </a:p>
        </p:txBody>
      </p:sp>
      <p:pic>
        <p:nvPicPr>
          <p:cNvPr id="7" name="图片 6">
            <a:extLst>
              <a:ext uri="{FF2B5EF4-FFF2-40B4-BE49-F238E27FC236}">
                <a16:creationId xmlns:a16="http://schemas.microsoft.com/office/drawing/2014/main" id="{385FD4BF-EF4B-48A2-BD8B-DFFBAA183944}"/>
              </a:ext>
            </a:extLst>
          </p:cNvPr>
          <p:cNvPicPr>
            <a:picLocks noChangeAspect="1"/>
          </p:cNvPicPr>
          <p:nvPr/>
        </p:nvPicPr>
        <p:blipFill rotWithShape="1">
          <a:blip r:embed="rId2">
            <a:extLst>
              <a:ext uri="{28A0092B-C50C-407E-A947-70E740481C1C}">
                <a14:useLocalDpi xmlns:a14="http://schemas.microsoft.com/office/drawing/2010/main" val="0"/>
              </a:ext>
            </a:extLst>
          </a:blip>
          <a:srcRect t="-1075" r="1760" b="41007"/>
          <a:stretch/>
        </p:blipFill>
        <p:spPr>
          <a:xfrm>
            <a:off x="824753" y="3362986"/>
            <a:ext cx="8945656" cy="3083858"/>
          </a:xfrm>
          <a:prstGeom prst="rect">
            <a:avLst/>
          </a:prstGeom>
        </p:spPr>
      </p:pic>
    </p:spTree>
    <p:extLst>
      <p:ext uri="{BB962C8B-B14F-4D97-AF65-F5344CB8AC3E}">
        <p14:creationId xmlns:p14="http://schemas.microsoft.com/office/powerpoint/2010/main" val="168301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2.nnbench</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824753" y="1435631"/>
            <a:ext cx="6813177" cy="830997"/>
          </a:xfrm>
          <a:prstGeom prst="rect">
            <a:avLst/>
          </a:prstGeom>
          <a:noFill/>
        </p:spPr>
        <p:txBody>
          <a:bodyPr wrap="square" rtlCol="0">
            <a:spAutoFit/>
          </a:bodyPr>
          <a:lstStyle/>
          <a:p>
            <a:r>
              <a:rPr lang="zh-CN" altLang="en-US" sz="2400" dirty="0"/>
              <a:t>先测试使用</a:t>
            </a:r>
            <a:r>
              <a:rPr lang="en-US" altLang="zh-CN" sz="2400" dirty="0"/>
              <a:t>10</a:t>
            </a:r>
            <a:r>
              <a:rPr lang="zh-CN" altLang="en-US" sz="2400" dirty="0"/>
              <a:t>个</a:t>
            </a:r>
            <a:r>
              <a:rPr lang="en-US" altLang="zh-CN" sz="2400" dirty="0"/>
              <a:t>mapper</a:t>
            </a:r>
            <a:r>
              <a:rPr lang="zh-CN" altLang="en-US" sz="2400" dirty="0"/>
              <a:t>和</a:t>
            </a:r>
            <a:r>
              <a:rPr lang="en-US" altLang="zh-CN" sz="2400" dirty="0"/>
              <a:t>5</a:t>
            </a:r>
            <a:r>
              <a:rPr lang="zh-CN" altLang="en-US" sz="2400" dirty="0"/>
              <a:t>个</a:t>
            </a:r>
            <a:r>
              <a:rPr lang="en-US" altLang="zh-CN" sz="2400" dirty="0"/>
              <a:t>reducer</a:t>
            </a:r>
            <a:r>
              <a:rPr lang="zh-CN" altLang="en-US" sz="2400" dirty="0"/>
              <a:t>来创建</a:t>
            </a:r>
            <a:r>
              <a:rPr lang="en-US" altLang="zh-CN" sz="2400" dirty="0"/>
              <a:t>1000</a:t>
            </a:r>
            <a:r>
              <a:rPr lang="zh-CN" altLang="en-US" sz="2400" dirty="0"/>
              <a:t>个文件</a:t>
            </a:r>
          </a:p>
        </p:txBody>
      </p:sp>
      <p:pic>
        <p:nvPicPr>
          <p:cNvPr id="8" name="图片 7">
            <a:extLst>
              <a:ext uri="{FF2B5EF4-FFF2-40B4-BE49-F238E27FC236}">
                <a16:creationId xmlns:a16="http://schemas.microsoft.com/office/drawing/2014/main" id="{5A1A2087-82F7-4E94-A351-5DAF08E20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18" y="2573338"/>
            <a:ext cx="9077325" cy="3667125"/>
          </a:xfrm>
          <a:prstGeom prst="rect">
            <a:avLst/>
          </a:prstGeom>
        </p:spPr>
      </p:pic>
    </p:spTree>
    <p:extLst>
      <p:ext uri="{BB962C8B-B14F-4D97-AF65-F5344CB8AC3E}">
        <p14:creationId xmlns:p14="http://schemas.microsoft.com/office/powerpoint/2010/main" val="3089137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2467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266616" y="1488366"/>
            <a:ext cx="9241335" cy="4305912"/>
            <a:chOff x="1479054" y="1451420"/>
            <a:chExt cx="9241334" cy="4305912"/>
          </a:xfrm>
        </p:grpSpPr>
        <p:grpSp>
          <p:nvGrpSpPr>
            <p:cNvPr id="5" name="ïṩlîḍe">
              <a:extLst>
                <a:ext uri="{FF2B5EF4-FFF2-40B4-BE49-F238E27FC236}">
                  <a16:creationId xmlns:a16="http://schemas.microsoft.com/office/drawing/2014/main" id="{6CE6A9D2-305D-4191-9031-843B1722CE87}"/>
                </a:ext>
              </a:extLst>
            </p:cNvPr>
            <p:cNvGrpSpPr/>
            <p:nvPr/>
          </p:nvGrpSpPr>
          <p:grpSpPr>
            <a:xfrm>
              <a:off x="1479054" y="1683663"/>
              <a:ext cx="3835402" cy="3832395"/>
              <a:chOff x="812801" y="1683663"/>
              <a:chExt cx="3835402" cy="3832395"/>
            </a:xfrm>
          </p:grpSpPr>
          <p:grpSp>
            <p:nvGrpSpPr>
              <p:cNvPr id="27" name="î$ļíḍé">
                <a:extLst>
                  <a:ext uri="{FF2B5EF4-FFF2-40B4-BE49-F238E27FC236}">
                    <a16:creationId xmlns:a16="http://schemas.microsoft.com/office/drawing/2014/main" id="{75AE8CB8-8BFB-4C49-BF69-EC85DA4E3A6B}"/>
                  </a:ext>
                </a:extLst>
              </p:cNvPr>
              <p:cNvGrpSpPr/>
              <p:nvPr/>
            </p:nvGrpSpPr>
            <p:grpSpPr>
              <a:xfrm>
                <a:off x="812801" y="1683663"/>
                <a:ext cx="3835402" cy="3832395"/>
                <a:chOff x="976406" y="2270126"/>
                <a:chExt cx="2951163" cy="2947988"/>
              </a:xfrm>
              <a:solidFill>
                <a:schemeClr val="accent1"/>
              </a:solidFill>
            </p:grpSpPr>
            <p:sp>
              <p:nvSpPr>
                <p:cNvPr id="30" name="îṥḻïḓé">
                  <a:extLst>
                    <a:ext uri="{FF2B5EF4-FFF2-40B4-BE49-F238E27FC236}">
                      <a16:creationId xmlns:a16="http://schemas.microsoft.com/office/drawing/2014/main" id="{4CD74A4D-93A9-42D1-A5AC-869E7ADDBBB6}"/>
                    </a:ext>
                  </a:extLst>
                </p:cNvPr>
                <p:cNvSpPr/>
                <p:nvPr/>
              </p:nvSpPr>
              <p:spPr bwMode="auto">
                <a:xfrm>
                  <a:off x="1971769" y="2871789"/>
                  <a:ext cx="1949450" cy="2336800"/>
                </a:xfrm>
                <a:custGeom>
                  <a:avLst/>
                  <a:gdLst>
                    <a:gd name="T0" fmla="*/ 764 w 804"/>
                    <a:gd name="T1" fmla="*/ 744 h 964"/>
                    <a:gd name="T2" fmla="*/ 584 w 804"/>
                    <a:gd name="T3" fmla="*/ 924 h 964"/>
                    <a:gd name="T4" fmla="*/ 0 w 804"/>
                    <a:gd name="T5" fmla="*/ 924 h 964"/>
                    <a:gd name="T6" fmla="*/ 0 w 804"/>
                    <a:gd name="T7" fmla="*/ 964 h 964"/>
                    <a:gd name="T8" fmla="*/ 584 w 804"/>
                    <a:gd name="T9" fmla="*/ 964 h 964"/>
                    <a:gd name="T10" fmla="*/ 804 w 804"/>
                    <a:gd name="T11" fmla="*/ 744 h 964"/>
                    <a:gd name="T12" fmla="*/ 804 w 804"/>
                    <a:gd name="T13" fmla="*/ 0 h 964"/>
                    <a:gd name="T14" fmla="*/ 764 w 804"/>
                    <a:gd name="T15" fmla="*/ 0 h 964"/>
                    <a:gd name="T16" fmla="*/ 764 w 804"/>
                    <a:gd name="T17" fmla="*/ 74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64">
                      <a:moveTo>
                        <a:pt x="764" y="744"/>
                      </a:moveTo>
                      <a:cubicBezTo>
                        <a:pt x="764" y="843"/>
                        <a:pt x="683" y="924"/>
                        <a:pt x="584" y="924"/>
                      </a:cubicBezTo>
                      <a:cubicBezTo>
                        <a:pt x="0" y="924"/>
                        <a:pt x="0" y="924"/>
                        <a:pt x="0" y="924"/>
                      </a:cubicBezTo>
                      <a:cubicBezTo>
                        <a:pt x="0" y="964"/>
                        <a:pt x="0" y="964"/>
                        <a:pt x="0" y="964"/>
                      </a:cubicBezTo>
                      <a:cubicBezTo>
                        <a:pt x="584" y="964"/>
                        <a:pt x="584" y="964"/>
                        <a:pt x="584" y="964"/>
                      </a:cubicBezTo>
                      <a:cubicBezTo>
                        <a:pt x="705" y="964"/>
                        <a:pt x="804" y="865"/>
                        <a:pt x="804" y="744"/>
                      </a:cubicBezTo>
                      <a:cubicBezTo>
                        <a:pt x="804" y="0"/>
                        <a:pt x="804" y="0"/>
                        <a:pt x="804" y="0"/>
                      </a:cubicBezTo>
                      <a:cubicBezTo>
                        <a:pt x="764" y="0"/>
                        <a:pt x="764" y="0"/>
                        <a:pt x="764" y="0"/>
                      </a:cubicBezTo>
                      <a:lnTo>
                        <a:pt x="764" y="74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p>
                  <a:endParaRPr lang="id-ID"/>
                </a:p>
              </p:txBody>
            </p:sp>
            <p:sp>
              <p:nvSpPr>
                <p:cNvPr id="31" name="îŝľíḓè">
                  <a:extLst>
                    <a:ext uri="{FF2B5EF4-FFF2-40B4-BE49-F238E27FC236}">
                      <a16:creationId xmlns:a16="http://schemas.microsoft.com/office/drawing/2014/main" id="{D0D67D82-E040-4D9A-A834-E868A6930686}"/>
                    </a:ext>
                  </a:extLst>
                </p:cNvPr>
                <p:cNvSpPr/>
                <p:nvPr/>
              </p:nvSpPr>
              <p:spPr bwMode="auto">
                <a:xfrm>
                  <a:off x="982756" y="2270126"/>
                  <a:ext cx="1949450" cy="2376488"/>
                </a:xfrm>
                <a:custGeom>
                  <a:avLst/>
                  <a:gdLst>
                    <a:gd name="T0" fmla="*/ 40 w 804"/>
                    <a:gd name="T1" fmla="*/ 220 h 980"/>
                    <a:gd name="T2" fmla="*/ 220 w 804"/>
                    <a:gd name="T3" fmla="*/ 40 h 980"/>
                    <a:gd name="T4" fmla="*/ 804 w 804"/>
                    <a:gd name="T5" fmla="*/ 40 h 980"/>
                    <a:gd name="T6" fmla="*/ 804 w 804"/>
                    <a:gd name="T7" fmla="*/ 0 h 980"/>
                    <a:gd name="T8" fmla="*/ 220 w 804"/>
                    <a:gd name="T9" fmla="*/ 0 h 980"/>
                    <a:gd name="T10" fmla="*/ 0 w 804"/>
                    <a:gd name="T11" fmla="*/ 220 h 980"/>
                    <a:gd name="T12" fmla="*/ 0 w 804"/>
                    <a:gd name="T13" fmla="*/ 980 h 980"/>
                    <a:gd name="T14" fmla="*/ 40 w 804"/>
                    <a:gd name="T15" fmla="*/ 980 h 980"/>
                    <a:gd name="T16" fmla="*/ 40 w 804"/>
                    <a:gd name="T17" fmla="*/ 22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80">
                      <a:moveTo>
                        <a:pt x="40" y="220"/>
                      </a:moveTo>
                      <a:cubicBezTo>
                        <a:pt x="40" y="121"/>
                        <a:pt x="121" y="40"/>
                        <a:pt x="220" y="40"/>
                      </a:cubicBezTo>
                      <a:cubicBezTo>
                        <a:pt x="804" y="40"/>
                        <a:pt x="804" y="40"/>
                        <a:pt x="804" y="40"/>
                      </a:cubicBezTo>
                      <a:cubicBezTo>
                        <a:pt x="804" y="0"/>
                        <a:pt x="804" y="0"/>
                        <a:pt x="804" y="0"/>
                      </a:cubicBezTo>
                      <a:cubicBezTo>
                        <a:pt x="220" y="0"/>
                        <a:pt x="220" y="0"/>
                        <a:pt x="220" y="0"/>
                      </a:cubicBezTo>
                      <a:cubicBezTo>
                        <a:pt x="99" y="0"/>
                        <a:pt x="0" y="99"/>
                        <a:pt x="0" y="220"/>
                      </a:cubicBezTo>
                      <a:cubicBezTo>
                        <a:pt x="0" y="980"/>
                        <a:pt x="0" y="980"/>
                        <a:pt x="0" y="980"/>
                      </a:cubicBezTo>
                      <a:cubicBezTo>
                        <a:pt x="40" y="980"/>
                        <a:pt x="40" y="980"/>
                        <a:pt x="40" y="980"/>
                      </a:cubicBezTo>
                      <a:lnTo>
                        <a:pt x="40" y="22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p>
                  <a:endParaRPr lang="id-ID"/>
                </a:p>
              </p:txBody>
            </p:sp>
            <p:sp>
              <p:nvSpPr>
                <p:cNvPr id="32" name="iṡļide">
                  <a:extLst>
                    <a:ext uri="{FF2B5EF4-FFF2-40B4-BE49-F238E27FC236}">
                      <a16:creationId xmlns:a16="http://schemas.microsoft.com/office/drawing/2014/main" id="{926399FA-4D03-4621-945A-43B878149EC6}"/>
                    </a:ext>
                  </a:extLst>
                </p:cNvPr>
                <p:cNvSpPr/>
                <p:nvPr/>
              </p:nvSpPr>
              <p:spPr bwMode="auto">
                <a:xfrm>
                  <a:off x="1460594" y="4738689"/>
                  <a:ext cx="412750" cy="479425"/>
                </a:xfrm>
                <a:custGeom>
                  <a:avLst/>
                  <a:gdLst>
                    <a:gd name="T0" fmla="*/ 170 w 170"/>
                    <a:gd name="T1" fmla="*/ 111 h 198"/>
                    <a:gd name="T2" fmla="*/ 147 w 170"/>
                    <a:gd name="T3" fmla="*/ 52 h 198"/>
                    <a:gd name="T4" fmla="*/ 87 w 170"/>
                    <a:gd name="T5" fmla="*/ 26 h 198"/>
                    <a:gd name="T6" fmla="*/ 87 w 170"/>
                    <a:gd name="T7" fmla="*/ 0 h 198"/>
                    <a:gd name="T8" fmla="*/ 24 w 170"/>
                    <a:gd name="T9" fmla="*/ 41 h 198"/>
                    <a:gd name="T10" fmla="*/ 0 w 170"/>
                    <a:gd name="T11" fmla="*/ 110 h 198"/>
                    <a:gd name="T12" fmla="*/ 24 w 170"/>
                    <a:gd name="T13" fmla="*/ 173 h 198"/>
                    <a:gd name="T14" fmla="*/ 84 w 170"/>
                    <a:gd name="T15" fmla="*/ 198 h 198"/>
                    <a:gd name="T16" fmla="*/ 145 w 170"/>
                    <a:gd name="T17" fmla="*/ 173 h 198"/>
                    <a:gd name="T18" fmla="*/ 170 w 170"/>
                    <a:gd name="T19" fmla="*/ 11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98">
                      <a:moveTo>
                        <a:pt x="170" y="111"/>
                      </a:moveTo>
                      <a:cubicBezTo>
                        <a:pt x="170" y="87"/>
                        <a:pt x="162" y="68"/>
                        <a:pt x="147" y="52"/>
                      </a:cubicBezTo>
                      <a:cubicBezTo>
                        <a:pt x="132" y="36"/>
                        <a:pt x="111" y="28"/>
                        <a:pt x="87" y="26"/>
                      </a:cubicBezTo>
                      <a:cubicBezTo>
                        <a:pt x="87" y="0"/>
                        <a:pt x="87" y="0"/>
                        <a:pt x="87" y="0"/>
                      </a:cubicBezTo>
                      <a:cubicBezTo>
                        <a:pt x="59" y="7"/>
                        <a:pt x="39" y="21"/>
                        <a:pt x="24" y="41"/>
                      </a:cubicBezTo>
                      <a:cubicBezTo>
                        <a:pt x="8" y="61"/>
                        <a:pt x="0" y="84"/>
                        <a:pt x="0" y="110"/>
                      </a:cubicBezTo>
                      <a:cubicBezTo>
                        <a:pt x="0" y="135"/>
                        <a:pt x="8" y="156"/>
                        <a:pt x="24" y="173"/>
                      </a:cubicBezTo>
                      <a:cubicBezTo>
                        <a:pt x="41" y="190"/>
                        <a:pt x="60" y="198"/>
                        <a:pt x="84" y="198"/>
                      </a:cubicBezTo>
                      <a:cubicBezTo>
                        <a:pt x="109" y="198"/>
                        <a:pt x="129" y="190"/>
                        <a:pt x="145" y="173"/>
                      </a:cubicBezTo>
                      <a:cubicBezTo>
                        <a:pt x="162" y="156"/>
                        <a:pt x="170" y="136"/>
                        <a:pt x="170" y="111"/>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p>
                  <a:endParaRPr lang="id-ID"/>
                </a:p>
              </p:txBody>
            </p:sp>
            <p:sp>
              <p:nvSpPr>
                <p:cNvPr id="33" name="işḻíḋê">
                  <a:extLst>
                    <a:ext uri="{FF2B5EF4-FFF2-40B4-BE49-F238E27FC236}">
                      <a16:creationId xmlns:a16="http://schemas.microsoft.com/office/drawing/2014/main" id="{0BA8F308-3AF2-4A32-93CF-73AACE852271}"/>
                    </a:ext>
                  </a:extLst>
                </p:cNvPr>
                <p:cNvSpPr/>
                <p:nvPr/>
              </p:nvSpPr>
              <p:spPr bwMode="auto">
                <a:xfrm>
                  <a:off x="976406" y="4738689"/>
                  <a:ext cx="411163" cy="479425"/>
                </a:xfrm>
                <a:custGeom>
                  <a:avLst/>
                  <a:gdLst>
                    <a:gd name="T0" fmla="*/ 146 w 170"/>
                    <a:gd name="T1" fmla="*/ 173 h 198"/>
                    <a:gd name="T2" fmla="*/ 170 w 170"/>
                    <a:gd name="T3" fmla="*/ 111 h 198"/>
                    <a:gd name="T4" fmla="*/ 147 w 170"/>
                    <a:gd name="T5" fmla="*/ 52 h 198"/>
                    <a:gd name="T6" fmla="*/ 87 w 170"/>
                    <a:gd name="T7" fmla="*/ 26 h 198"/>
                    <a:gd name="T8" fmla="*/ 87 w 170"/>
                    <a:gd name="T9" fmla="*/ 0 h 198"/>
                    <a:gd name="T10" fmla="*/ 24 w 170"/>
                    <a:gd name="T11" fmla="*/ 41 h 198"/>
                    <a:gd name="T12" fmla="*/ 0 w 170"/>
                    <a:gd name="T13" fmla="*/ 110 h 198"/>
                    <a:gd name="T14" fmla="*/ 25 w 170"/>
                    <a:gd name="T15" fmla="*/ 173 h 198"/>
                    <a:gd name="T16" fmla="*/ 84 w 170"/>
                    <a:gd name="T17" fmla="*/ 198 h 198"/>
                    <a:gd name="T18" fmla="*/ 146 w 170"/>
                    <a:gd name="T19" fmla="*/ 1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98">
                      <a:moveTo>
                        <a:pt x="146" y="173"/>
                      </a:moveTo>
                      <a:cubicBezTo>
                        <a:pt x="162" y="156"/>
                        <a:pt x="170" y="136"/>
                        <a:pt x="170" y="111"/>
                      </a:cubicBezTo>
                      <a:cubicBezTo>
                        <a:pt x="170" y="87"/>
                        <a:pt x="162" y="68"/>
                        <a:pt x="147" y="52"/>
                      </a:cubicBezTo>
                      <a:cubicBezTo>
                        <a:pt x="132" y="36"/>
                        <a:pt x="111" y="28"/>
                        <a:pt x="87" y="26"/>
                      </a:cubicBezTo>
                      <a:cubicBezTo>
                        <a:pt x="87" y="0"/>
                        <a:pt x="87" y="0"/>
                        <a:pt x="87" y="0"/>
                      </a:cubicBezTo>
                      <a:cubicBezTo>
                        <a:pt x="63" y="7"/>
                        <a:pt x="40" y="21"/>
                        <a:pt x="24" y="41"/>
                      </a:cubicBezTo>
                      <a:cubicBezTo>
                        <a:pt x="8" y="61"/>
                        <a:pt x="0" y="84"/>
                        <a:pt x="0" y="110"/>
                      </a:cubicBezTo>
                      <a:cubicBezTo>
                        <a:pt x="0" y="135"/>
                        <a:pt x="9" y="156"/>
                        <a:pt x="25" y="173"/>
                      </a:cubicBezTo>
                      <a:cubicBezTo>
                        <a:pt x="41" y="190"/>
                        <a:pt x="61" y="198"/>
                        <a:pt x="84" y="198"/>
                      </a:cubicBezTo>
                      <a:cubicBezTo>
                        <a:pt x="109" y="198"/>
                        <a:pt x="129" y="190"/>
                        <a:pt x="146" y="17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p>
                  <a:endParaRPr lang="id-ID"/>
                </a:p>
              </p:txBody>
            </p:sp>
            <p:sp>
              <p:nvSpPr>
                <p:cNvPr id="34" name="ísļíďe">
                  <a:extLst>
                    <a:ext uri="{FF2B5EF4-FFF2-40B4-BE49-F238E27FC236}">
                      <a16:creationId xmlns:a16="http://schemas.microsoft.com/office/drawing/2014/main" id="{250C31E6-A41D-4531-8C05-27327E6126AF}"/>
                    </a:ext>
                  </a:extLst>
                </p:cNvPr>
                <p:cNvSpPr/>
                <p:nvPr/>
              </p:nvSpPr>
              <p:spPr bwMode="auto">
                <a:xfrm>
                  <a:off x="3030631" y="2298701"/>
                  <a:ext cx="896938" cy="481013"/>
                </a:xfrm>
                <a:custGeom>
                  <a:avLst/>
                  <a:gdLst>
                    <a:gd name="T0" fmla="*/ 146 w 370"/>
                    <a:gd name="T1" fmla="*/ 157 h 198"/>
                    <a:gd name="T2" fmla="*/ 83 w 370"/>
                    <a:gd name="T3" fmla="*/ 198 h 198"/>
                    <a:gd name="T4" fmla="*/ 83 w 370"/>
                    <a:gd name="T5" fmla="*/ 172 h 198"/>
                    <a:gd name="T6" fmla="*/ 23 w 370"/>
                    <a:gd name="T7" fmla="*/ 146 h 198"/>
                    <a:gd name="T8" fmla="*/ 0 w 370"/>
                    <a:gd name="T9" fmla="*/ 87 h 198"/>
                    <a:gd name="T10" fmla="*/ 25 w 370"/>
                    <a:gd name="T11" fmla="*/ 25 h 198"/>
                    <a:gd name="T12" fmla="*/ 86 w 370"/>
                    <a:gd name="T13" fmla="*/ 0 h 198"/>
                    <a:gd name="T14" fmla="*/ 146 w 370"/>
                    <a:gd name="T15" fmla="*/ 25 h 198"/>
                    <a:gd name="T16" fmla="*/ 170 w 370"/>
                    <a:gd name="T17" fmla="*/ 88 h 198"/>
                    <a:gd name="T18" fmla="*/ 146 w 370"/>
                    <a:gd name="T19" fmla="*/ 157 h 198"/>
                    <a:gd name="T20" fmla="*/ 346 w 370"/>
                    <a:gd name="T21" fmla="*/ 157 h 198"/>
                    <a:gd name="T22" fmla="*/ 283 w 370"/>
                    <a:gd name="T23" fmla="*/ 198 h 198"/>
                    <a:gd name="T24" fmla="*/ 283 w 370"/>
                    <a:gd name="T25" fmla="*/ 172 h 198"/>
                    <a:gd name="T26" fmla="*/ 223 w 370"/>
                    <a:gd name="T27" fmla="*/ 146 h 198"/>
                    <a:gd name="T28" fmla="*/ 200 w 370"/>
                    <a:gd name="T29" fmla="*/ 87 h 198"/>
                    <a:gd name="T30" fmla="*/ 224 w 370"/>
                    <a:gd name="T31" fmla="*/ 25 h 198"/>
                    <a:gd name="T32" fmla="*/ 286 w 370"/>
                    <a:gd name="T33" fmla="*/ 0 h 198"/>
                    <a:gd name="T34" fmla="*/ 345 w 370"/>
                    <a:gd name="T35" fmla="*/ 25 h 198"/>
                    <a:gd name="T36" fmla="*/ 370 w 370"/>
                    <a:gd name="T37" fmla="*/ 88 h 198"/>
                    <a:gd name="T38" fmla="*/ 346 w 370"/>
                    <a:gd name="T39" fmla="*/ 15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0" h="198">
                      <a:moveTo>
                        <a:pt x="146" y="157"/>
                      </a:moveTo>
                      <a:cubicBezTo>
                        <a:pt x="131" y="177"/>
                        <a:pt x="111" y="191"/>
                        <a:pt x="83" y="198"/>
                      </a:cubicBezTo>
                      <a:cubicBezTo>
                        <a:pt x="83" y="172"/>
                        <a:pt x="83" y="172"/>
                        <a:pt x="83" y="172"/>
                      </a:cubicBezTo>
                      <a:cubicBezTo>
                        <a:pt x="59" y="170"/>
                        <a:pt x="39" y="162"/>
                        <a:pt x="23" y="146"/>
                      </a:cubicBezTo>
                      <a:cubicBezTo>
                        <a:pt x="8" y="130"/>
                        <a:pt x="0" y="111"/>
                        <a:pt x="0" y="87"/>
                      </a:cubicBezTo>
                      <a:cubicBezTo>
                        <a:pt x="0" y="62"/>
                        <a:pt x="8" y="42"/>
                        <a:pt x="25" y="25"/>
                      </a:cubicBezTo>
                      <a:cubicBezTo>
                        <a:pt x="41" y="8"/>
                        <a:pt x="61" y="0"/>
                        <a:pt x="86" y="0"/>
                      </a:cubicBezTo>
                      <a:cubicBezTo>
                        <a:pt x="110" y="0"/>
                        <a:pt x="129" y="8"/>
                        <a:pt x="146" y="25"/>
                      </a:cubicBezTo>
                      <a:cubicBezTo>
                        <a:pt x="162" y="42"/>
                        <a:pt x="170" y="63"/>
                        <a:pt x="170" y="88"/>
                      </a:cubicBezTo>
                      <a:cubicBezTo>
                        <a:pt x="170" y="114"/>
                        <a:pt x="162" y="137"/>
                        <a:pt x="146" y="157"/>
                      </a:cubicBezTo>
                      <a:close/>
                      <a:moveTo>
                        <a:pt x="346" y="157"/>
                      </a:moveTo>
                      <a:cubicBezTo>
                        <a:pt x="330" y="177"/>
                        <a:pt x="307" y="191"/>
                        <a:pt x="283" y="198"/>
                      </a:cubicBezTo>
                      <a:cubicBezTo>
                        <a:pt x="283" y="172"/>
                        <a:pt x="283" y="172"/>
                        <a:pt x="283" y="172"/>
                      </a:cubicBezTo>
                      <a:cubicBezTo>
                        <a:pt x="259" y="170"/>
                        <a:pt x="238" y="162"/>
                        <a:pt x="223" y="146"/>
                      </a:cubicBezTo>
                      <a:cubicBezTo>
                        <a:pt x="208" y="130"/>
                        <a:pt x="200" y="111"/>
                        <a:pt x="200" y="87"/>
                      </a:cubicBezTo>
                      <a:cubicBezTo>
                        <a:pt x="200" y="62"/>
                        <a:pt x="208" y="42"/>
                        <a:pt x="224" y="25"/>
                      </a:cubicBezTo>
                      <a:cubicBezTo>
                        <a:pt x="241" y="8"/>
                        <a:pt x="261" y="0"/>
                        <a:pt x="286" y="0"/>
                      </a:cubicBezTo>
                      <a:cubicBezTo>
                        <a:pt x="309" y="0"/>
                        <a:pt x="329" y="8"/>
                        <a:pt x="345" y="25"/>
                      </a:cubicBezTo>
                      <a:cubicBezTo>
                        <a:pt x="361" y="42"/>
                        <a:pt x="370" y="63"/>
                        <a:pt x="370" y="88"/>
                      </a:cubicBezTo>
                      <a:cubicBezTo>
                        <a:pt x="370" y="114"/>
                        <a:pt x="362" y="137"/>
                        <a:pt x="346" y="15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p>
                  <a:endParaRPr lang="id-ID"/>
                </a:p>
              </p:txBody>
            </p:sp>
          </p:grpSp>
          <p:sp>
            <p:nvSpPr>
              <p:cNvPr id="28" name="íŝľíḋe">
                <a:extLst>
                  <a:ext uri="{FF2B5EF4-FFF2-40B4-BE49-F238E27FC236}">
                    <a16:creationId xmlns:a16="http://schemas.microsoft.com/office/drawing/2014/main" id="{A7CBDE62-B793-4043-ABC2-394CFF23183D}"/>
                  </a:ext>
                </a:extLst>
              </p:cNvPr>
              <p:cNvSpPr/>
              <p:nvPr/>
            </p:nvSpPr>
            <p:spPr bwMode="auto">
              <a:xfrm>
                <a:off x="2437652" y="2513813"/>
                <a:ext cx="585696" cy="597364"/>
              </a:xfrm>
              <a:custGeom>
                <a:avLst/>
                <a:gdLst>
                  <a:gd name="connsiteX0" fmla="*/ 54222 w 585452"/>
                  <a:gd name="connsiteY0" fmla="*/ 339785 h 597115"/>
                  <a:gd name="connsiteX1" fmla="*/ 231863 w 585452"/>
                  <a:gd name="connsiteY1" fmla="*/ 478484 h 597115"/>
                  <a:gd name="connsiteX2" fmla="*/ 236511 w 585452"/>
                  <a:gd name="connsiteY2" fmla="*/ 476421 h 597115"/>
                  <a:gd name="connsiteX3" fmla="*/ 230314 w 585452"/>
                  <a:gd name="connsiteY3" fmla="*/ 474359 h 597115"/>
                  <a:gd name="connsiteX4" fmla="*/ 182289 w 585452"/>
                  <a:gd name="connsiteY4" fmla="*/ 420736 h 597115"/>
                  <a:gd name="connsiteX5" fmla="*/ 54222 w 585452"/>
                  <a:gd name="connsiteY5" fmla="*/ 339785 h 597115"/>
                  <a:gd name="connsiteX6" fmla="*/ 47508 w 585452"/>
                  <a:gd name="connsiteY6" fmla="*/ 201087 h 597115"/>
                  <a:gd name="connsiteX7" fmla="*/ 39246 w 585452"/>
                  <a:gd name="connsiteY7" fmla="*/ 259866 h 597115"/>
                  <a:gd name="connsiteX8" fmla="*/ 39246 w 585452"/>
                  <a:gd name="connsiteY8" fmla="*/ 260897 h 597115"/>
                  <a:gd name="connsiteX9" fmla="*/ 161116 w 585452"/>
                  <a:gd name="connsiteY9" fmla="*/ 384643 h 597115"/>
                  <a:gd name="connsiteX10" fmla="*/ 131681 w 585452"/>
                  <a:gd name="connsiteY10" fmla="*/ 276881 h 597115"/>
                  <a:gd name="connsiteX11" fmla="*/ 47508 w 585452"/>
                  <a:gd name="connsiteY11" fmla="*/ 201087 h 597115"/>
                  <a:gd name="connsiteX12" fmla="*/ 116189 w 585452"/>
                  <a:gd name="connsiteY12" fmla="*/ 92809 h 597115"/>
                  <a:gd name="connsiteX13" fmla="*/ 58869 w 585452"/>
                  <a:gd name="connsiteY13" fmla="*/ 169635 h 597115"/>
                  <a:gd name="connsiteX14" fmla="*/ 131165 w 585452"/>
                  <a:gd name="connsiteY14" fmla="*/ 246460 h 597115"/>
                  <a:gd name="connsiteX15" fmla="*/ 149755 w 585452"/>
                  <a:gd name="connsiteY15" fmla="*/ 149526 h 597115"/>
                  <a:gd name="connsiteX16" fmla="*/ 116189 w 585452"/>
                  <a:gd name="connsiteY16" fmla="*/ 92809 h 597115"/>
                  <a:gd name="connsiteX17" fmla="*/ 221535 w 585452"/>
                  <a:gd name="connsiteY17" fmla="*/ 42795 h 597115"/>
                  <a:gd name="connsiteX18" fmla="*/ 141493 w 585452"/>
                  <a:gd name="connsiteY18" fmla="*/ 74247 h 597115"/>
                  <a:gd name="connsiteX19" fmla="*/ 163182 w 585452"/>
                  <a:gd name="connsiteY19" fmla="*/ 119621 h 597115"/>
                  <a:gd name="connsiteX20" fmla="*/ 221535 w 585452"/>
                  <a:gd name="connsiteY20" fmla="*/ 42795 h 597115"/>
                  <a:gd name="connsiteX21" fmla="*/ 496052 w 585452"/>
                  <a:gd name="connsiteY21" fmla="*/ 42574 h 597115"/>
                  <a:gd name="connsiteX22" fmla="*/ 574240 w 585452"/>
                  <a:gd name="connsiteY22" fmla="*/ 399614 h 597115"/>
                  <a:gd name="connsiteX23" fmla="*/ 343397 w 585452"/>
                  <a:gd name="connsiteY23" fmla="*/ 479027 h 597115"/>
                  <a:gd name="connsiteX24" fmla="*/ 374382 w 585452"/>
                  <a:gd name="connsiteY24" fmla="*/ 417147 h 597115"/>
                  <a:gd name="connsiteX25" fmla="*/ 444100 w 585452"/>
                  <a:gd name="connsiteY25" fmla="*/ 402708 h 597115"/>
                  <a:gd name="connsiteX26" fmla="*/ 467856 w 585452"/>
                  <a:gd name="connsiteY26" fmla="*/ 393426 h 597115"/>
                  <a:gd name="connsiteX27" fmla="*/ 487480 w 585452"/>
                  <a:gd name="connsiteY27" fmla="*/ 382597 h 597115"/>
                  <a:gd name="connsiteX28" fmla="*/ 494194 w 585452"/>
                  <a:gd name="connsiteY28" fmla="*/ 376925 h 597115"/>
                  <a:gd name="connsiteX29" fmla="*/ 498842 w 585452"/>
                  <a:gd name="connsiteY29" fmla="*/ 372284 h 597115"/>
                  <a:gd name="connsiteX30" fmla="*/ 502457 w 585452"/>
                  <a:gd name="connsiteY30" fmla="*/ 367127 h 597115"/>
                  <a:gd name="connsiteX31" fmla="*/ 498325 w 585452"/>
                  <a:gd name="connsiteY31" fmla="*/ 371768 h 597115"/>
                  <a:gd name="connsiteX32" fmla="*/ 493161 w 585452"/>
                  <a:gd name="connsiteY32" fmla="*/ 375894 h 597115"/>
                  <a:gd name="connsiteX33" fmla="*/ 485931 w 585452"/>
                  <a:gd name="connsiteY33" fmla="*/ 380535 h 597115"/>
                  <a:gd name="connsiteX34" fmla="*/ 465790 w 585452"/>
                  <a:gd name="connsiteY34" fmla="*/ 388785 h 597115"/>
                  <a:gd name="connsiteX35" fmla="*/ 442035 w 585452"/>
                  <a:gd name="connsiteY35" fmla="*/ 394973 h 597115"/>
                  <a:gd name="connsiteX36" fmla="*/ 395556 w 585452"/>
                  <a:gd name="connsiteY36" fmla="*/ 401677 h 597115"/>
                  <a:gd name="connsiteX37" fmla="*/ 381612 w 585452"/>
                  <a:gd name="connsiteY37" fmla="*/ 402193 h 597115"/>
                  <a:gd name="connsiteX38" fmla="*/ 407950 w 585452"/>
                  <a:gd name="connsiteY38" fmla="*/ 344954 h 597115"/>
                  <a:gd name="connsiteX39" fmla="*/ 465274 w 585452"/>
                  <a:gd name="connsiteY39" fmla="*/ 331031 h 597115"/>
                  <a:gd name="connsiteX40" fmla="*/ 485931 w 585452"/>
                  <a:gd name="connsiteY40" fmla="*/ 322780 h 597115"/>
                  <a:gd name="connsiteX41" fmla="*/ 502973 w 585452"/>
                  <a:gd name="connsiteY41" fmla="*/ 312982 h 597115"/>
                  <a:gd name="connsiteX42" fmla="*/ 509170 w 585452"/>
                  <a:gd name="connsiteY42" fmla="*/ 308341 h 597115"/>
                  <a:gd name="connsiteX43" fmla="*/ 513302 w 585452"/>
                  <a:gd name="connsiteY43" fmla="*/ 303700 h 597115"/>
                  <a:gd name="connsiteX44" fmla="*/ 515884 w 585452"/>
                  <a:gd name="connsiteY44" fmla="*/ 299575 h 597115"/>
                  <a:gd name="connsiteX45" fmla="*/ 512785 w 585452"/>
                  <a:gd name="connsiteY45" fmla="*/ 303700 h 597115"/>
                  <a:gd name="connsiteX46" fmla="*/ 508137 w 585452"/>
                  <a:gd name="connsiteY46" fmla="*/ 307310 h 597115"/>
                  <a:gd name="connsiteX47" fmla="*/ 501940 w 585452"/>
                  <a:gd name="connsiteY47" fmla="*/ 311435 h 597115"/>
                  <a:gd name="connsiteX48" fmla="*/ 484382 w 585452"/>
                  <a:gd name="connsiteY48" fmla="*/ 318655 h 597115"/>
                  <a:gd name="connsiteX49" fmla="*/ 463208 w 585452"/>
                  <a:gd name="connsiteY49" fmla="*/ 323811 h 597115"/>
                  <a:gd name="connsiteX50" fmla="*/ 422927 w 585452"/>
                  <a:gd name="connsiteY50" fmla="*/ 329484 h 597115"/>
                  <a:gd name="connsiteX51" fmla="*/ 413631 w 585452"/>
                  <a:gd name="connsiteY51" fmla="*/ 329999 h 597115"/>
                  <a:gd name="connsiteX52" fmla="*/ 436870 w 585452"/>
                  <a:gd name="connsiteY52" fmla="*/ 271729 h 597115"/>
                  <a:gd name="connsiteX53" fmla="*/ 436870 w 585452"/>
                  <a:gd name="connsiteY53" fmla="*/ 272760 h 597115"/>
                  <a:gd name="connsiteX54" fmla="*/ 482832 w 585452"/>
                  <a:gd name="connsiteY54" fmla="*/ 261931 h 597115"/>
                  <a:gd name="connsiteX55" fmla="*/ 499358 w 585452"/>
                  <a:gd name="connsiteY55" fmla="*/ 255743 h 597115"/>
                  <a:gd name="connsiteX56" fmla="*/ 512269 w 585452"/>
                  <a:gd name="connsiteY56" fmla="*/ 248008 h 597115"/>
                  <a:gd name="connsiteX57" fmla="*/ 517433 w 585452"/>
                  <a:gd name="connsiteY57" fmla="*/ 244398 h 597115"/>
                  <a:gd name="connsiteX58" fmla="*/ 520532 w 585452"/>
                  <a:gd name="connsiteY58" fmla="*/ 240789 h 597115"/>
                  <a:gd name="connsiteX59" fmla="*/ 522597 w 585452"/>
                  <a:gd name="connsiteY59" fmla="*/ 237695 h 597115"/>
                  <a:gd name="connsiteX60" fmla="*/ 520015 w 585452"/>
                  <a:gd name="connsiteY60" fmla="*/ 240789 h 597115"/>
                  <a:gd name="connsiteX61" fmla="*/ 516400 w 585452"/>
                  <a:gd name="connsiteY61" fmla="*/ 243367 h 597115"/>
                  <a:gd name="connsiteX62" fmla="*/ 511752 w 585452"/>
                  <a:gd name="connsiteY62" fmla="*/ 246461 h 597115"/>
                  <a:gd name="connsiteX63" fmla="*/ 497809 w 585452"/>
                  <a:gd name="connsiteY63" fmla="*/ 252133 h 597115"/>
                  <a:gd name="connsiteX64" fmla="*/ 481800 w 585452"/>
                  <a:gd name="connsiteY64" fmla="*/ 256259 h 597115"/>
                  <a:gd name="connsiteX65" fmla="*/ 450297 w 585452"/>
                  <a:gd name="connsiteY65" fmla="*/ 260900 h 597115"/>
                  <a:gd name="connsiteX66" fmla="*/ 441002 w 585452"/>
                  <a:gd name="connsiteY66" fmla="*/ 261415 h 597115"/>
                  <a:gd name="connsiteX67" fmla="*/ 446682 w 585452"/>
                  <a:gd name="connsiteY67" fmla="*/ 239242 h 597115"/>
                  <a:gd name="connsiteX68" fmla="*/ 436354 w 585452"/>
                  <a:gd name="connsiteY68" fmla="*/ 262962 h 597115"/>
                  <a:gd name="connsiteX69" fmla="*/ 435837 w 585452"/>
                  <a:gd name="connsiteY69" fmla="*/ 262962 h 597115"/>
                  <a:gd name="connsiteX70" fmla="*/ 427058 w 585452"/>
                  <a:gd name="connsiteY70" fmla="*/ 256774 h 597115"/>
                  <a:gd name="connsiteX71" fmla="*/ 405368 w 585452"/>
                  <a:gd name="connsiteY71" fmla="*/ 237695 h 597115"/>
                  <a:gd name="connsiteX72" fmla="*/ 395040 w 585452"/>
                  <a:gd name="connsiteY72" fmla="*/ 226866 h 597115"/>
                  <a:gd name="connsiteX73" fmla="*/ 387293 w 585452"/>
                  <a:gd name="connsiteY73" fmla="*/ 216037 h 597115"/>
                  <a:gd name="connsiteX74" fmla="*/ 385227 w 585452"/>
                  <a:gd name="connsiteY74" fmla="*/ 210880 h 597115"/>
                  <a:gd name="connsiteX75" fmla="*/ 384195 w 585452"/>
                  <a:gd name="connsiteY75" fmla="*/ 207270 h 597115"/>
                  <a:gd name="connsiteX76" fmla="*/ 383678 w 585452"/>
                  <a:gd name="connsiteY76" fmla="*/ 203661 h 597115"/>
                  <a:gd name="connsiteX77" fmla="*/ 383678 w 585452"/>
                  <a:gd name="connsiteY77" fmla="*/ 207270 h 597115"/>
                  <a:gd name="connsiteX78" fmla="*/ 384195 w 585452"/>
                  <a:gd name="connsiteY78" fmla="*/ 211396 h 597115"/>
                  <a:gd name="connsiteX79" fmla="*/ 386260 w 585452"/>
                  <a:gd name="connsiteY79" fmla="*/ 216552 h 597115"/>
                  <a:gd name="connsiteX80" fmla="*/ 392457 w 585452"/>
                  <a:gd name="connsiteY80" fmla="*/ 228413 h 597115"/>
                  <a:gd name="connsiteX81" fmla="*/ 401753 w 585452"/>
                  <a:gd name="connsiteY81" fmla="*/ 241304 h 597115"/>
                  <a:gd name="connsiteX82" fmla="*/ 431190 w 585452"/>
                  <a:gd name="connsiteY82" fmla="*/ 272244 h 597115"/>
                  <a:gd name="connsiteX83" fmla="*/ 432222 w 585452"/>
                  <a:gd name="connsiteY83" fmla="*/ 270697 h 597115"/>
                  <a:gd name="connsiteX84" fmla="*/ 400720 w 585452"/>
                  <a:gd name="connsiteY84" fmla="*/ 336187 h 597115"/>
                  <a:gd name="connsiteX85" fmla="*/ 389875 w 585452"/>
                  <a:gd name="connsiteY85" fmla="*/ 327937 h 597115"/>
                  <a:gd name="connsiteX86" fmla="*/ 362505 w 585452"/>
                  <a:gd name="connsiteY86" fmla="*/ 304732 h 597115"/>
                  <a:gd name="connsiteX87" fmla="*/ 349594 w 585452"/>
                  <a:gd name="connsiteY87" fmla="*/ 290808 h 597115"/>
                  <a:gd name="connsiteX88" fmla="*/ 340298 w 585452"/>
                  <a:gd name="connsiteY88" fmla="*/ 276885 h 597115"/>
                  <a:gd name="connsiteX89" fmla="*/ 337200 w 585452"/>
                  <a:gd name="connsiteY89" fmla="*/ 271213 h 597115"/>
                  <a:gd name="connsiteX90" fmla="*/ 336167 w 585452"/>
                  <a:gd name="connsiteY90" fmla="*/ 266056 h 597115"/>
                  <a:gd name="connsiteX91" fmla="*/ 335134 w 585452"/>
                  <a:gd name="connsiteY91" fmla="*/ 261415 h 597115"/>
                  <a:gd name="connsiteX92" fmla="*/ 335650 w 585452"/>
                  <a:gd name="connsiteY92" fmla="*/ 266056 h 597115"/>
                  <a:gd name="connsiteX93" fmla="*/ 336167 w 585452"/>
                  <a:gd name="connsiteY93" fmla="*/ 271213 h 597115"/>
                  <a:gd name="connsiteX94" fmla="*/ 338232 w 585452"/>
                  <a:gd name="connsiteY94" fmla="*/ 277917 h 597115"/>
                  <a:gd name="connsiteX95" fmla="*/ 346495 w 585452"/>
                  <a:gd name="connsiteY95" fmla="*/ 292871 h 597115"/>
                  <a:gd name="connsiteX96" fmla="*/ 357857 w 585452"/>
                  <a:gd name="connsiteY96" fmla="*/ 308857 h 597115"/>
                  <a:gd name="connsiteX97" fmla="*/ 395040 w 585452"/>
                  <a:gd name="connsiteY97" fmla="*/ 347532 h 597115"/>
                  <a:gd name="connsiteX98" fmla="*/ 365603 w 585452"/>
                  <a:gd name="connsiteY98" fmla="*/ 402708 h 597115"/>
                  <a:gd name="connsiteX99" fmla="*/ 350627 w 585452"/>
                  <a:gd name="connsiteY99" fmla="*/ 391364 h 597115"/>
                  <a:gd name="connsiteX100" fmla="*/ 314993 w 585452"/>
                  <a:gd name="connsiteY100" fmla="*/ 360939 h 597115"/>
                  <a:gd name="connsiteX101" fmla="*/ 298467 w 585452"/>
                  <a:gd name="connsiteY101" fmla="*/ 342375 h 597115"/>
                  <a:gd name="connsiteX102" fmla="*/ 286073 w 585452"/>
                  <a:gd name="connsiteY102" fmla="*/ 324843 h 597115"/>
                  <a:gd name="connsiteX103" fmla="*/ 282458 w 585452"/>
                  <a:gd name="connsiteY103" fmla="*/ 317108 h 597115"/>
                  <a:gd name="connsiteX104" fmla="*/ 280392 w 585452"/>
                  <a:gd name="connsiteY104" fmla="*/ 310404 h 597115"/>
                  <a:gd name="connsiteX105" fmla="*/ 279360 w 585452"/>
                  <a:gd name="connsiteY105" fmla="*/ 304732 h 597115"/>
                  <a:gd name="connsiteX106" fmla="*/ 279360 w 585452"/>
                  <a:gd name="connsiteY106" fmla="*/ 310404 h 597115"/>
                  <a:gd name="connsiteX107" fmla="*/ 280909 w 585452"/>
                  <a:gd name="connsiteY107" fmla="*/ 317108 h 597115"/>
                  <a:gd name="connsiteX108" fmla="*/ 283491 w 585452"/>
                  <a:gd name="connsiteY108" fmla="*/ 325874 h 597115"/>
                  <a:gd name="connsiteX109" fmla="*/ 293820 w 585452"/>
                  <a:gd name="connsiteY109" fmla="*/ 345469 h 597115"/>
                  <a:gd name="connsiteX110" fmla="*/ 309312 w 585452"/>
                  <a:gd name="connsiteY110" fmla="*/ 366096 h 597115"/>
                  <a:gd name="connsiteX111" fmla="*/ 357340 w 585452"/>
                  <a:gd name="connsiteY111" fmla="*/ 416631 h 597115"/>
                  <a:gd name="connsiteX112" fmla="*/ 251472 w 585452"/>
                  <a:gd name="connsiteY112" fmla="*/ 597115 h 597115"/>
                  <a:gd name="connsiteX113" fmla="*/ 194665 w 585452"/>
                  <a:gd name="connsiteY113" fmla="*/ 585770 h 597115"/>
                  <a:gd name="connsiteX114" fmla="*/ 306730 w 585452"/>
                  <a:gd name="connsiteY114" fmla="*/ 460979 h 597115"/>
                  <a:gd name="connsiteX115" fmla="*/ 242693 w 585452"/>
                  <a:gd name="connsiteY115" fmla="*/ 256774 h 597115"/>
                  <a:gd name="connsiteX116" fmla="*/ 491612 w 585452"/>
                  <a:gd name="connsiteY116" fmla="*/ 43804 h 597115"/>
                  <a:gd name="connsiteX117" fmla="*/ 496052 w 585452"/>
                  <a:gd name="connsiteY117" fmla="*/ 42574 h 597115"/>
                  <a:gd name="connsiteX118" fmla="*/ 260265 w 585452"/>
                  <a:gd name="connsiteY118" fmla="*/ 0 h 597115"/>
                  <a:gd name="connsiteX119" fmla="*/ 428611 w 585452"/>
                  <a:gd name="connsiteY119" fmla="*/ 62389 h 597115"/>
                  <a:gd name="connsiteX120" fmla="*/ 405890 w 585452"/>
                  <a:gd name="connsiteY120" fmla="*/ 75279 h 597115"/>
                  <a:gd name="connsiteX121" fmla="*/ 364578 w 585452"/>
                  <a:gd name="connsiteY121" fmla="*/ 99512 h 597115"/>
                  <a:gd name="connsiteX122" fmla="*/ 374906 w 585452"/>
                  <a:gd name="connsiteY122" fmla="*/ 71154 h 597115"/>
                  <a:gd name="connsiteX123" fmla="*/ 299512 w 585452"/>
                  <a:gd name="connsiteY123" fmla="*/ 42795 h 597115"/>
                  <a:gd name="connsiteX124" fmla="*/ 351151 w 585452"/>
                  <a:gd name="connsiteY124" fmla="*/ 108278 h 597115"/>
                  <a:gd name="connsiteX125" fmla="*/ 326364 w 585452"/>
                  <a:gd name="connsiteY125" fmla="*/ 124777 h 597115"/>
                  <a:gd name="connsiteX126" fmla="*/ 260265 w 585452"/>
                  <a:gd name="connsiteY126" fmla="*/ 48983 h 597115"/>
                  <a:gd name="connsiteX127" fmla="*/ 185387 w 585452"/>
                  <a:gd name="connsiteY127" fmla="*/ 141792 h 597115"/>
                  <a:gd name="connsiteX128" fmla="*/ 257683 w 585452"/>
                  <a:gd name="connsiteY128" fmla="*/ 166026 h 597115"/>
                  <a:gd name="connsiteX129" fmla="*/ 276790 w 585452"/>
                  <a:gd name="connsiteY129" fmla="*/ 164479 h 597115"/>
                  <a:gd name="connsiteX130" fmla="*/ 248904 w 585452"/>
                  <a:gd name="connsiteY130" fmla="*/ 194900 h 597115"/>
                  <a:gd name="connsiteX131" fmla="*/ 174026 w 585452"/>
                  <a:gd name="connsiteY131" fmla="*/ 169635 h 597115"/>
                  <a:gd name="connsiteX132" fmla="*/ 160083 w 585452"/>
                  <a:gd name="connsiteY132" fmla="*/ 254710 h 597115"/>
                  <a:gd name="connsiteX133" fmla="*/ 160600 w 585452"/>
                  <a:gd name="connsiteY133" fmla="*/ 261929 h 597115"/>
                  <a:gd name="connsiteX134" fmla="*/ 207593 w 585452"/>
                  <a:gd name="connsiteY134" fmla="*/ 277397 h 597115"/>
                  <a:gd name="connsiteX135" fmla="*/ 203461 w 585452"/>
                  <a:gd name="connsiteY135" fmla="*/ 303177 h 597115"/>
                  <a:gd name="connsiteX136" fmla="*/ 162665 w 585452"/>
                  <a:gd name="connsiteY136" fmla="*/ 291318 h 597115"/>
                  <a:gd name="connsiteX137" fmla="*/ 201912 w 585452"/>
                  <a:gd name="connsiteY137" fmla="*/ 398049 h 597115"/>
                  <a:gd name="connsiteX138" fmla="*/ 218437 w 585452"/>
                  <a:gd name="connsiteY138" fmla="*/ 401143 h 597115"/>
                  <a:gd name="connsiteX139" fmla="*/ 233929 w 585452"/>
                  <a:gd name="connsiteY139" fmla="*/ 430017 h 597115"/>
                  <a:gd name="connsiteX140" fmla="*/ 226183 w 585452"/>
                  <a:gd name="connsiteY140" fmla="*/ 429501 h 597115"/>
                  <a:gd name="connsiteX141" fmla="*/ 248904 w 585452"/>
                  <a:gd name="connsiteY141" fmla="*/ 451156 h 597115"/>
                  <a:gd name="connsiteX142" fmla="*/ 260782 w 585452"/>
                  <a:gd name="connsiteY142" fmla="*/ 465078 h 597115"/>
                  <a:gd name="connsiteX143" fmla="*/ 221019 w 585452"/>
                  <a:gd name="connsiteY143" fmla="*/ 516123 h 597115"/>
                  <a:gd name="connsiteX144" fmla="*/ 0 w 585452"/>
                  <a:gd name="connsiteY144" fmla="*/ 259866 h 597115"/>
                  <a:gd name="connsiteX145" fmla="*/ 2582 w 585452"/>
                  <a:gd name="connsiteY145" fmla="*/ 225320 h 597115"/>
                  <a:gd name="connsiteX146" fmla="*/ 23238 w 585452"/>
                  <a:gd name="connsiteY146" fmla="*/ 153651 h 597115"/>
                  <a:gd name="connsiteX147" fmla="*/ 40795 w 585452"/>
                  <a:gd name="connsiteY147" fmla="*/ 121168 h 597115"/>
                  <a:gd name="connsiteX148" fmla="*/ 48541 w 585452"/>
                  <a:gd name="connsiteY148" fmla="*/ 109824 h 597115"/>
                  <a:gd name="connsiteX149" fmla="*/ 108444 w 585452"/>
                  <a:gd name="connsiteY149" fmla="*/ 49498 h 597115"/>
                  <a:gd name="connsiteX150" fmla="*/ 108444 w 585452"/>
                  <a:gd name="connsiteY150" fmla="*/ 46405 h 597115"/>
                  <a:gd name="connsiteX151" fmla="*/ 112058 w 585452"/>
                  <a:gd name="connsiteY151" fmla="*/ 46405 h 597115"/>
                  <a:gd name="connsiteX152" fmla="*/ 260265 w 585452"/>
                  <a:gd name="connsiteY152" fmla="*/ 0 h 59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5452" h="597115">
                    <a:moveTo>
                      <a:pt x="54222" y="339785"/>
                    </a:moveTo>
                    <a:cubicBezTo>
                      <a:pt x="83140" y="413517"/>
                      <a:pt x="150788" y="468172"/>
                      <a:pt x="231863" y="478484"/>
                    </a:cubicBezTo>
                    <a:cubicBezTo>
                      <a:pt x="233412" y="477968"/>
                      <a:pt x="234962" y="476937"/>
                      <a:pt x="236511" y="476421"/>
                    </a:cubicBezTo>
                    <a:cubicBezTo>
                      <a:pt x="234445" y="475906"/>
                      <a:pt x="232380" y="474874"/>
                      <a:pt x="230314" y="474359"/>
                    </a:cubicBezTo>
                    <a:cubicBezTo>
                      <a:pt x="212240" y="458891"/>
                      <a:pt x="196232" y="440844"/>
                      <a:pt x="182289" y="420736"/>
                    </a:cubicBezTo>
                    <a:cubicBezTo>
                      <a:pt x="131165" y="406299"/>
                      <a:pt x="86755" y="377425"/>
                      <a:pt x="54222" y="339785"/>
                    </a:cubicBezTo>
                    <a:close/>
                    <a:moveTo>
                      <a:pt x="47508" y="201087"/>
                    </a:moveTo>
                    <a:cubicBezTo>
                      <a:pt x="42344" y="220164"/>
                      <a:pt x="39246" y="239757"/>
                      <a:pt x="39246" y="259866"/>
                    </a:cubicBezTo>
                    <a:cubicBezTo>
                      <a:pt x="39246" y="260382"/>
                      <a:pt x="39246" y="260897"/>
                      <a:pt x="39246" y="260897"/>
                    </a:cubicBezTo>
                    <a:cubicBezTo>
                      <a:pt x="59386" y="316067"/>
                      <a:pt x="103796" y="360410"/>
                      <a:pt x="161116" y="384643"/>
                    </a:cubicBezTo>
                    <a:cubicBezTo>
                      <a:pt x="145108" y="352160"/>
                      <a:pt x="134780" y="315552"/>
                      <a:pt x="131681" y="276881"/>
                    </a:cubicBezTo>
                    <a:cubicBezTo>
                      <a:pt x="97599" y="258319"/>
                      <a:pt x="68681" y="232023"/>
                      <a:pt x="47508" y="201087"/>
                    </a:cubicBezTo>
                    <a:close/>
                    <a:moveTo>
                      <a:pt x="116189" y="92809"/>
                    </a:moveTo>
                    <a:cubicBezTo>
                      <a:pt x="91402" y="113949"/>
                      <a:pt x="72296" y="140245"/>
                      <a:pt x="58869" y="169635"/>
                    </a:cubicBezTo>
                    <a:cubicBezTo>
                      <a:pt x="75394" y="200571"/>
                      <a:pt x="100698" y="226867"/>
                      <a:pt x="131165" y="246460"/>
                    </a:cubicBezTo>
                    <a:cubicBezTo>
                      <a:pt x="132198" y="212430"/>
                      <a:pt x="138911" y="179431"/>
                      <a:pt x="149755" y="149526"/>
                    </a:cubicBezTo>
                    <a:cubicBezTo>
                      <a:pt x="134780" y="133542"/>
                      <a:pt x="122903" y="114465"/>
                      <a:pt x="116189" y="92809"/>
                    </a:cubicBezTo>
                    <a:close/>
                    <a:moveTo>
                      <a:pt x="221535" y="42795"/>
                    </a:moveTo>
                    <a:cubicBezTo>
                      <a:pt x="192100" y="47951"/>
                      <a:pt x="165247" y="58779"/>
                      <a:pt x="141493" y="74247"/>
                    </a:cubicBezTo>
                    <a:cubicBezTo>
                      <a:pt x="145108" y="91263"/>
                      <a:pt x="152854" y="106731"/>
                      <a:pt x="163182" y="119621"/>
                    </a:cubicBezTo>
                    <a:cubicBezTo>
                      <a:pt x="178157" y="90231"/>
                      <a:pt x="197781" y="64451"/>
                      <a:pt x="221535" y="42795"/>
                    </a:cubicBezTo>
                    <a:close/>
                    <a:moveTo>
                      <a:pt x="496052" y="42574"/>
                    </a:moveTo>
                    <a:cubicBezTo>
                      <a:pt x="518886" y="70288"/>
                      <a:pt x="618524" y="296739"/>
                      <a:pt x="574240" y="399614"/>
                    </a:cubicBezTo>
                    <a:cubicBezTo>
                      <a:pt x="527245" y="507905"/>
                      <a:pt x="411049" y="503264"/>
                      <a:pt x="343397" y="479027"/>
                    </a:cubicBezTo>
                    <a:cubicBezTo>
                      <a:pt x="350110" y="460979"/>
                      <a:pt x="365603" y="438805"/>
                      <a:pt x="374382" y="417147"/>
                    </a:cubicBezTo>
                    <a:cubicBezTo>
                      <a:pt x="382645" y="415600"/>
                      <a:pt x="415697" y="411990"/>
                      <a:pt x="444100" y="402708"/>
                    </a:cubicBezTo>
                    <a:cubicBezTo>
                      <a:pt x="452363" y="400130"/>
                      <a:pt x="460626" y="397036"/>
                      <a:pt x="467856" y="393426"/>
                    </a:cubicBezTo>
                    <a:cubicBezTo>
                      <a:pt x="475086" y="390332"/>
                      <a:pt x="482316" y="386723"/>
                      <a:pt x="487480" y="382597"/>
                    </a:cubicBezTo>
                    <a:cubicBezTo>
                      <a:pt x="490062" y="381050"/>
                      <a:pt x="492645" y="378988"/>
                      <a:pt x="494194" y="376925"/>
                    </a:cubicBezTo>
                    <a:cubicBezTo>
                      <a:pt x="496260" y="375378"/>
                      <a:pt x="498325" y="373831"/>
                      <a:pt x="498842" y="372284"/>
                    </a:cubicBezTo>
                    <a:cubicBezTo>
                      <a:pt x="500907" y="368674"/>
                      <a:pt x="502457" y="367127"/>
                      <a:pt x="502457" y="367127"/>
                    </a:cubicBezTo>
                    <a:cubicBezTo>
                      <a:pt x="502457" y="367127"/>
                      <a:pt x="500907" y="368674"/>
                      <a:pt x="498325" y="371768"/>
                    </a:cubicBezTo>
                    <a:cubicBezTo>
                      <a:pt x="497292" y="373315"/>
                      <a:pt x="495227" y="374347"/>
                      <a:pt x="493161" y="375894"/>
                    </a:cubicBezTo>
                    <a:cubicBezTo>
                      <a:pt x="491612" y="377441"/>
                      <a:pt x="489030" y="378988"/>
                      <a:pt x="485931" y="380535"/>
                    </a:cubicBezTo>
                    <a:cubicBezTo>
                      <a:pt x="480767" y="383629"/>
                      <a:pt x="473537" y="386207"/>
                      <a:pt x="465790" y="388785"/>
                    </a:cubicBezTo>
                    <a:cubicBezTo>
                      <a:pt x="458560" y="391364"/>
                      <a:pt x="450297" y="393426"/>
                      <a:pt x="442035" y="394973"/>
                    </a:cubicBezTo>
                    <a:cubicBezTo>
                      <a:pt x="424992" y="398583"/>
                      <a:pt x="407950" y="400130"/>
                      <a:pt x="395556" y="401677"/>
                    </a:cubicBezTo>
                    <a:cubicBezTo>
                      <a:pt x="391425" y="401677"/>
                      <a:pt x="384711" y="402193"/>
                      <a:pt x="381612" y="402193"/>
                    </a:cubicBezTo>
                    <a:cubicBezTo>
                      <a:pt x="389359" y="383629"/>
                      <a:pt x="400204" y="364033"/>
                      <a:pt x="407950" y="344954"/>
                    </a:cubicBezTo>
                    <a:cubicBezTo>
                      <a:pt x="414664" y="343407"/>
                      <a:pt x="440485" y="338766"/>
                      <a:pt x="465274" y="331031"/>
                    </a:cubicBezTo>
                    <a:cubicBezTo>
                      <a:pt x="472504" y="328452"/>
                      <a:pt x="479734" y="325874"/>
                      <a:pt x="485931" y="322780"/>
                    </a:cubicBezTo>
                    <a:cubicBezTo>
                      <a:pt x="492645" y="319686"/>
                      <a:pt x="498325" y="316592"/>
                      <a:pt x="502973" y="312982"/>
                    </a:cubicBezTo>
                    <a:cubicBezTo>
                      <a:pt x="505555" y="311435"/>
                      <a:pt x="507621" y="309888"/>
                      <a:pt x="509170" y="308341"/>
                    </a:cubicBezTo>
                    <a:cubicBezTo>
                      <a:pt x="510720" y="306794"/>
                      <a:pt x="512269" y="305247"/>
                      <a:pt x="513302" y="303700"/>
                    </a:cubicBezTo>
                    <a:cubicBezTo>
                      <a:pt x="514851" y="301122"/>
                      <a:pt x="515884" y="299575"/>
                      <a:pt x="515884" y="299575"/>
                    </a:cubicBezTo>
                    <a:cubicBezTo>
                      <a:pt x="515884" y="299575"/>
                      <a:pt x="514851" y="301122"/>
                      <a:pt x="512785" y="303700"/>
                    </a:cubicBezTo>
                    <a:cubicBezTo>
                      <a:pt x="511752" y="304732"/>
                      <a:pt x="510203" y="305763"/>
                      <a:pt x="508137" y="307310"/>
                    </a:cubicBezTo>
                    <a:cubicBezTo>
                      <a:pt x="506588" y="308857"/>
                      <a:pt x="504522" y="309888"/>
                      <a:pt x="501940" y="311435"/>
                    </a:cubicBezTo>
                    <a:cubicBezTo>
                      <a:pt x="497292" y="314014"/>
                      <a:pt x="491095" y="316592"/>
                      <a:pt x="484382" y="318655"/>
                    </a:cubicBezTo>
                    <a:cubicBezTo>
                      <a:pt x="477668" y="320717"/>
                      <a:pt x="470438" y="322264"/>
                      <a:pt x="463208" y="323811"/>
                    </a:cubicBezTo>
                    <a:cubicBezTo>
                      <a:pt x="448748" y="326905"/>
                      <a:pt x="433772" y="328452"/>
                      <a:pt x="422927" y="329484"/>
                    </a:cubicBezTo>
                    <a:cubicBezTo>
                      <a:pt x="419312" y="329999"/>
                      <a:pt x="416213" y="329999"/>
                      <a:pt x="413631" y="329999"/>
                    </a:cubicBezTo>
                    <a:cubicBezTo>
                      <a:pt x="421894" y="309373"/>
                      <a:pt x="429640" y="289261"/>
                      <a:pt x="436870" y="271729"/>
                    </a:cubicBezTo>
                    <a:lnTo>
                      <a:pt x="436870" y="272760"/>
                    </a:lnTo>
                    <a:cubicBezTo>
                      <a:pt x="436870" y="272760"/>
                      <a:pt x="460626" y="269150"/>
                      <a:pt x="482832" y="261931"/>
                    </a:cubicBezTo>
                    <a:cubicBezTo>
                      <a:pt x="488513" y="259868"/>
                      <a:pt x="494194" y="257806"/>
                      <a:pt x="499358" y="255743"/>
                    </a:cubicBezTo>
                    <a:cubicBezTo>
                      <a:pt x="504522" y="253165"/>
                      <a:pt x="509170" y="250586"/>
                      <a:pt x="512269" y="248008"/>
                    </a:cubicBezTo>
                    <a:cubicBezTo>
                      <a:pt x="514335" y="246977"/>
                      <a:pt x="515884" y="245430"/>
                      <a:pt x="517433" y="244398"/>
                    </a:cubicBezTo>
                    <a:cubicBezTo>
                      <a:pt x="518466" y="242851"/>
                      <a:pt x="519499" y="241820"/>
                      <a:pt x="520532" y="240789"/>
                    </a:cubicBezTo>
                    <a:cubicBezTo>
                      <a:pt x="521565" y="238726"/>
                      <a:pt x="522597" y="237695"/>
                      <a:pt x="522597" y="237695"/>
                    </a:cubicBezTo>
                    <a:cubicBezTo>
                      <a:pt x="522597" y="237695"/>
                      <a:pt x="521565" y="238726"/>
                      <a:pt x="520015" y="240789"/>
                    </a:cubicBezTo>
                    <a:cubicBezTo>
                      <a:pt x="519499" y="241820"/>
                      <a:pt x="517950" y="242336"/>
                      <a:pt x="516400" y="243367"/>
                    </a:cubicBezTo>
                    <a:cubicBezTo>
                      <a:pt x="515367" y="244398"/>
                      <a:pt x="513302" y="245430"/>
                      <a:pt x="511752" y="246461"/>
                    </a:cubicBezTo>
                    <a:cubicBezTo>
                      <a:pt x="507621" y="248524"/>
                      <a:pt x="502973" y="250586"/>
                      <a:pt x="497809" y="252133"/>
                    </a:cubicBezTo>
                    <a:cubicBezTo>
                      <a:pt x="492645" y="253680"/>
                      <a:pt x="487480" y="255227"/>
                      <a:pt x="481800" y="256259"/>
                    </a:cubicBezTo>
                    <a:cubicBezTo>
                      <a:pt x="470438" y="258837"/>
                      <a:pt x="459077" y="259868"/>
                      <a:pt x="450297" y="260900"/>
                    </a:cubicBezTo>
                    <a:cubicBezTo>
                      <a:pt x="446682" y="260900"/>
                      <a:pt x="443584" y="261415"/>
                      <a:pt x="441002" y="261415"/>
                    </a:cubicBezTo>
                    <a:cubicBezTo>
                      <a:pt x="467340" y="194894"/>
                      <a:pt x="479734" y="162407"/>
                      <a:pt x="446682" y="239242"/>
                    </a:cubicBezTo>
                    <a:cubicBezTo>
                      <a:pt x="443067" y="246977"/>
                      <a:pt x="436354" y="262962"/>
                      <a:pt x="436354" y="262962"/>
                    </a:cubicBezTo>
                    <a:cubicBezTo>
                      <a:pt x="435837" y="262962"/>
                      <a:pt x="435837" y="262962"/>
                      <a:pt x="435837" y="262962"/>
                    </a:cubicBezTo>
                    <a:cubicBezTo>
                      <a:pt x="434288" y="261931"/>
                      <a:pt x="431190" y="259868"/>
                      <a:pt x="427058" y="256774"/>
                    </a:cubicBezTo>
                    <a:cubicBezTo>
                      <a:pt x="420861" y="251618"/>
                      <a:pt x="413115" y="245430"/>
                      <a:pt x="405368" y="237695"/>
                    </a:cubicBezTo>
                    <a:cubicBezTo>
                      <a:pt x="401753" y="234085"/>
                      <a:pt x="398138" y="230475"/>
                      <a:pt x="395040" y="226866"/>
                    </a:cubicBezTo>
                    <a:cubicBezTo>
                      <a:pt x="391941" y="222740"/>
                      <a:pt x="389359" y="219131"/>
                      <a:pt x="387293" y="216037"/>
                    </a:cubicBezTo>
                    <a:cubicBezTo>
                      <a:pt x="386777" y="213974"/>
                      <a:pt x="385744" y="212427"/>
                      <a:pt x="385227" y="210880"/>
                    </a:cubicBezTo>
                    <a:cubicBezTo>
                      <a:pt x="384711" y="209333"/>
                      <a:pt x="384195" y="208302"/>
                      <a:pt x="384195" y="207270"/>
                    </a:cubicBezTo>
                    <a:cubicBezTo>
                      <a:pt x="383678" y="204692"/>
                      <a:pt x="383678" y="203661"/>
                      <a:pt x="383678" y="203661"/>
                    </a:cubicBezTo>
                    <a:cubicBezTo>
                      <a:pt x="383678" y="203661"/>
                      <a:pt x="383678" y="204692"/>
                      <a:pt x="383678" y="207270"/>
                    </a:cubicBezTo>
                    <a:cubicBezTo>
                      <a:pt x="383678" y="208302"/>
                      <a:pt x="384195" y="209849"/>
                      <a:pt x="384195" y="211396"/>
                    </a:cubicBezTo>
                    <a:cubicBezTo>
                      <a:pt x="384711" y="212943"/>
                      <a:pt x="385227" y="214490"/>
                      <a:pt x="386260" y="216552"/>
                    </a:cubicBezTo>
                    <a:cubicBezTo>
                      <a:pt x="387293" y="220162"/>
                      <a:pt x="389875" y="224287"/>
                      <a:pt x="392457" y="228413"/>
                    </a:cubicBezTo>
                    <a:cubicBezTo>
                      <a:pt x="395040" y="232538"/>
                      <a:pt x="398138" y="237179"/>
                      <a:pt x="401753" y="241304"/>
                    </a:cubicBezTo>
                    <a:cubicBezTo>
                      <a:pt x="415180" y="257806"/>
                      <a:pt x="431190" y="272244"/>
                      <a:pt x="431190" y="272244"/>
                    </a:cubicBezTo>
                    <a:lnTo>
                      <a:pt x="432222" y="270697"/>
                    </a:lnTo>
                    <a:cubicBezTo>
                      <a:pt x="421894" y="293387"/>
                      <a:pt x="411565" y="315561"/>
                      <a:pt x="400720" y="336187"/>
                    </a:cubicBezTo>
                    <a:cubicBezTo>
                      <a:pt x="398655" y="334640"/>
                      <a:pt x="394523" y="332062"/>
                      <a:pt x="389875" y="327937"/>
                    </a:cubicBezTo>
                    <a:cubicBezTo>
                      <a:pt x="382129" y="322264"/>
                      <a:pt x="371800" y="314014"/>
                      <a:pt x="362505" y="304732"/>
                    </a:cubicBezTo>
                    <a:cubicBezTo>
                      <a:pt x="357857" y="300091"/>
                      <a:pt x="353725" y="295449"/>
                      <a:pt x="349594" y="290808"/>
                    </a:cubicBezTo>
                    <a:cubicBezTo>
                      <a:pt x="345979" y="286167"/>
                      <a:pt x="342364" y="281526"/>
                      <a:pt x="340298" y="276885"/>
                    </a:cubicBezTo>
                    <a:cubicBezTo>
                      <a:pt x="338749" y="274823"/>
                      <a:pt x="337716" y="272760"/>
                      <a:pt x="337200" y="271213"/>
                    </a:cubicBezTo>
                    <a:cubicBezTo>
                      <a:pt x="336683" y="269150"/>
                      <a:pt x="336167" y="267603"/>
                      <a:pt x="336167" y="266056"/>
                    </a:cubicBezTo>
                    <a:cubicBezTo>
                      <a:pt x="335650" y="263478"/>
                      <a:pt x="335134" y="261415"/>
                      <a:pt x="335134" y="261415"/>
                    </a:cubicBezTo>
                    <a:cubicBezTo>
                      <a:pt x="335134" y="261415"/>
                      <a:pt x="335134" y="263478"/>
                      <a:pt x="335650" y="266056"/>
                    </a:cubicBezTo>
                    <a:cubicBezTo>
                      <a:pt x="335134" y="267603"/>
                      <a:pt x="336167" y="269150"/>
                      <a:pt x="336167" y="271213"/>
                    </a:cubicBezTo>
                    <a:cubicBezTo>
                      <a:pt x="336683" y="273276"/>
                      <a:pt x="337716" y="275338"/>
                      <a:pt x="338232" y="277917"/>
                    </a:cubicBezTo>
                    <a:cubicBezTo>
                      <a:pt x="340298" y="282558"/>
                      <a:pt x="342880" y="287714"/>
                      <a:pt x="346495" y="292871"/>
                    </a:cubicBezTo>
                    <a:cubicBezTo>
                      <a:pt x="349594" y="298544"/>
                      <a:pt x="353725" y="303700"/>
                      <a:pt x="357857" y="308857"/>
                    </a:cubicBezTo>
                    <a:cubicBezTo>
                      <a:pt x="374899" y="329484"/>
                      <a:pt x="395040" y="347532"/>
                      <a:pt x="395040" y="347532"/>
                    </a:cubicBezTo>
                    <a:cubicBezTo>
                      <a:pt x="385227" y="366612"/>
                      <a:pt x="375415" y="385176"/>
                      <a:pt x="365603" y="402708"/>
                    </a:cubicBezTo>
                    <a:cubicBezTo>
                      <a:pt x="362505" y="400646"/>
                      <a:pt x="357340" y="397036"/>
                      <a:pt x="350627" y="391364"/>
                    </a:cubicBezTo>
                    <a:cubicBezTo>
                      <a:pt x="340815" y="383629"/>
                      <a:pt x="327387" y="372800"/>
                      <a:pt x="314993" y="360939"/>
                    </a:cubicBezTo>
                    <a:cubicBezTo>
                      <a:pt x="309312" y="354751"/>
                      <a:pt x="303115" y="348563"/>
                      <a:pt x="298467" y="342375"/>
                    </a:cubicBezTo>
                    <a:cubicBezTo>
                      <a:pt x="293303" y="336187"/>
                      <a:pt x="288655" y="330515"/>
                      <a:pt x="286073" y="324843"/>
                    </a:cubicBezTo>
                    <a:cubicBezTo>
                      <a:pt x="284524" y="321749"/>
                      <a:pt x="282975" y="319170"/>
                      <a:pt x="282458" y="317108"/>
                    </a:cubicBezTo>
                    <a:cubicBezTo>
                      <a:pt x="281425" y="314529"/>
                      <a:pt x="280392" y="312467"/>
                      <a:pt x="280392" y="310404"/>
                    </a:cubicBezTo>
                    <a:cubicBezTo>
                      <a:pt x="279876" y="306794"/>
                      <a:pt x="279360" y="304732"/>
                      <a:pt x="279360" y="304732"/>
                    </a:cubicBezTo>
                    <a:cubicBezTo>
                      <a:pt x="279360" y="304732"/>
                      <a:pt x="279360" y="306794"/>
                      <a:pt x="279360" y="310404"/>
                    </a:cubicBezTo>
                    <a:cubicBezTo>
                      <a:pt x="279360" y="312467"/>
                      <a:pt x="280392" y="314529"/>
                      <a:pt x="280909" y="317108"/>
                    </a:cubicBezTo>
                    <a:cubicBezTo>
                      <a:pt x="281425" y="320202"/>
                      <a:pt x="282458" y="322780"/>
                      <a:pt x="283491" y="325874"/>
                    </a:cubicBezTo>
                    <a:cubicBezTo>
                      <a:pt x="286073" y="332062"/>
                      <a:pt x="289688" y="338766"/>
                      <a:pt x="293820" y="345469"/>
                    </a:cubicBezTo>
                    <a:cubicBezTo>
                      <a:pt x="298467" y="352689"/>
                      <a:pt x="303632" y="359392"/>
                      <a:pt x="309312" y="366096"/>
                    </a:cubicBezTo>
                    <a:cubicBezTo>
                      <a:pt x="331002" y="393426"/>
                      <a:pt x="356824" y="416631"/>
                      <a:pt x="357340" y="416631"/>
                    </a:cubicBezTo>
                    <a:cubicBezTo>
                      <a:pt x="347528" y="433648"/>
                      <a:pt x="251472" y="597115"/>
                      <a:pt x="251472" y="597115"/>
                    </a:cubicBezTo>
                    <a:lnTo>
                      <a:pt x="194665" y="585770"/>
                    </a:lnTo>
                    <a:cubicBezTo>
                      <a:pt x="202412" y="577004"/>
                      <a:pt x="206027" y="607944"/>
                      <a:pt x="306730" y="460979"/>
                    </a:cubicBezTo>
                    <a:cubicBezTo>
                      <a:pt x="254571" y="423851"/>
                      <a:pt x="203445" y="347016"/>
                      <a:pt x="242693" y="256774"/>
                    </a:cubicBezTo>
                    <a:cubicBezTo>
                      <a:pt x="293303" y="139202"/>
                      <a:pt x="495743" y="85057"/>
                      <a:pt x="491612" y="43804"/>
                    </a:cubicBezTo>
                    <a:cubicBezTo>
                      <a:pt x="491095" y="38712"/>
                      <a:pt x="492790" y="38615"/>
                      <a:pt x="496052" y="42574"/>
                    </a:cubicBezTo>
                    <a:close/>
                    <a:moveTo>
                      <a:pt x="260265" y="0"/>
                    </a:moveTo>
                    <a:cubicBezTo>
                      <a:pt x="324299" y="0"/>
                      <a:pt x="383168" y="23718"/>
                      <a:pt x="428611" y="62389"/>
                    </a:cubicBezTo>
                    <a:cubicBezTo>
                      <a:pt x="420865" y="66513"/>
                      <a:pt x="413119" y="71154"/>
                      <a:pt x="405890" y="75279"/>
                    </a:cubicBezTo>
                    <a:cubicBezTo>
                      <a:pt x="392980" y="83013"/>
                      <a:pt x="379037" y="91263"/>
                      <a:pt x="364578" y="99512"/>
                    </a:cubicBezTo>
                    <a:cubicBezTo>
                      <a:pt x="369225" y="90747"/>
                      <a:pt x="372840" y="81466"/>
                      <a:pt x="374906" y="71154"/>
                    </a:cubicBezTo>
                    <a:cubicBezTo>
                      <a:pt x="352184" y="57748"/>
                      <a:pt x="326364" y="47436"/>
                      <a:pt x="299512" y="42795"/>
                    </a:cubicBezTo>
                    <a:cubicBezTo>
                      <a:pt x="319651" y="61357"/>
                      <a:pt x="336692" y="83528"/>
                      <a:pt x="351151" y="108278"/>
                    </a:cubicBezTo>
                    <a:cubicBezTo>
                      <a:pt x="342889" y="113434"/>
                      <a:pt x="334627" y="119105"/>
                      <a:pt x="326364" y="124777"/>
                    </a:cubicBezTo>
                    <a:cubicBezTo>
                      <a:pt x="309323" y="94356"/>
                      <a:pt x="287118" y="68576"/>
                      <a:pt x="260265" y="48983"/>
                    </a:cubicBezTo>
                    <a:cubicBezTo>
                      <a:pt x="228765" y="72185"/>
                      <a:pt x="202945" y="104153"/>
                      <a:pt x="185387" y="141792"/>
                    </a:cubicBezTo>
                    <a:cubicBezTo>
                      <a:pt x="205527" y="157260"/>
                      <a:pt x="230314" y="166026"/>
                      <a:pt x="257683" y="166026"/>
                    </a:cubicBezTo>
                    <a:cubicBezTo>
                      <a:pt x="264396" y="166026"/>
                      <a:pt x="270593" y="165510"/>
                      <a:pt x="276790" y="164479"/>
                    </a:cubicBezTo>
                    <a:cubicBezTo>
                      <a:pt x="266462" y="174275"/>
                      <a:pt x="257683" y="184587"/>
                      <a:pt x="248904" y="194900"/>
                    </a:cubicBezTo>
                    <a:cubicBezTo>
                      <a:pt x="221019" y="193353"/>
                      <a:pt x="195715" y="184587"/>
                      <a:pt x="174026" y="169635"/>
                    </a:cubicBezTo>
                    <a:cubicBezTo>
                      <a:pt x="165247" y="196446"/>
                      <a:pt x="160083" y="224805"/>
                      <a:pt x="160083" y="254710"/>
                    </a:cubicBezTo>
                    <a:cubicBezTo>
                      <a:pt x="160083" y="257288"/>
                      <a:pt x="160600" y="259866"/>
                      <a:pt x="160600" y="261929"/>
                    </a:cubicBezTo>
                    <a:cubicBezTo>
                      <a:pt x="175575" y="268631"/>
                      <a:pt x="191067" y="273788"/>
                      <a:pt x="207593" y="277397"/>
                    </a:cubicBezTo>
                    <a:cubicBezTo>
                      <a:pt x="205527" y="286162"/>
                      <a:pt x="204494" y="294412"/>
                      <a:pt x="203461" y="303177"/>
                    </a:cubicBezTo>
                    <a:cubicBezTo>
                      <a:pt x="189518" y="300084"/>
                      <a:pt x="175575" y="296474"/>
                      <a:pt x="162665" y="291318"/>
                    </a:cubicBezTo>
                    <a:cubicBezTo>
                      <a:pt x="168346" y="331020"/>
                      <a:pt x="181772" y="367112"/>
                      <a:pt x="201912" y="398049"/>
                    </a:cubicBezTo>
                    <a:cubicBezTo>
                      <a:pt x="207593" y="399596"/>
                      <a:pt x="213273" y="400111"/>
                      <a:pt x="218437" y="401143"/>
                    </a:cubicBezTo>
                    <a:cubicBezTo>
                      <a:pt x="223085" y="410939"/>
                      <a:pt x="228249" y="420736"/>
                      <a:pt x="233929" y="430017"/>
                    </a:cubicBezTo>
                    <a:cubicBezTo>
                      <a:pt x="231347" y="430017"/>
                      <a:pt x="228765" y="430017"/>
                      <a:pt x="226183" y="429501"/>
                    </a:cubicBezTo>
                    <a:cubicBezTo>
                      <a:pt x="233412" y="437751"/>
                      <a:pt x="240642" y="444454"/>
                      <a:pt x="248904" y="451156"/>
                    </a:cubicBezTo>
                    <a:cubicBezTo>
                      <a:pt x="252519" y="456313"/>
                      <a:pt x="256650" y="460953"/>
                      <a:pt x="260782" y="465078"/>
                    </a:cubicBezTo>
                    <a:cubicBezTo>
                      <a:pt x="242191" y="491374"/>
                      <a:pt x="229281" y="506842"/>
                      <a:pt x="221019" y="516123"/>
                    </a:cubicBezTo>
                    <a:cubicBezTo>
                      <a:pt x="96050" y="497561"/>
                      <a:pt x="0" y="389799"/>
                      <a:pt x="0" y="259866"/>
                    </a:cubicBezTo>
                    <a:cubicBezTo>
                      <a:pt x="0" y="248007"/>
                      <a:pt x="1033" y="236664"/>
                      <a:pt x="2582" y="225320"/>
                    </a:cubicBezTo>
                    <a:cubicBezTo>
                      <a:pt x="6197" y="200056"/>
                      <a:pt x="12910" y="176338"/>
                      <a:pt x="23238" y="153651"/>
                    </a:cubicBezTo>
                    <a:cubicBezTo>
                      <a:pt x="28402" y="142823"/>
                      <a:pt x="34082" y="131996"/>
                      <a:pt x="40795" y="121168"/>
                    </a:cubicBezTo>
                    <a:cubicBezTo>
                      <a:pt x="42861" y="117559"/>
                      <a:pt x="45443" y="113434"/>
                      <a:pt x="48541" y="109824"/>
                    </a:cubicBezTo>
                    <a:cubicBezTo>
                      <a:pt x="65066" y="86622"/>
                      <a:pt x="85206" y="65998"/>
                      <a:pt x="108444" y="49498"/>
                    </a:cubicBezTo>
                    <a:cubicBezTo>
                      <a:pt x="108444" y="48467"/>
                      <a:pt x="108444" y="47436"/>
                      <a:pt x="108444" y="46405"/>
                    </a:cubicBezTo>
                    <a:lnTo>
                      <a:pt x="112058" y="46405"/>
                    </a:lnTo>
                    <a:cubicBezTo>
                      <a:pt x="154403" y="17531"/>
                      <a:pt x="205011" y="0"/>
                      <a:pt x="260265" y="0"/>
                    </a:cubicBezTo>
                    <a:close/>
                  </a:path>
                </a:pathLst>
              </a:custGeom>
              <a:solidFill>
                <a:schemeClr val="accent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9" name="iṡļîḋè">
                <a:extLst>
                  <a:ext uri="{FF2B5EF4-FFF2-40B4-BE49-F238E27FC236}">
                    <a16:creationId xmlns:a16="http://schemas.microsoft.com/office/drawing/2014/main" id="{9B054782-D8F7-4546-9791-59DC8D84E8DD}"/>
                  </a:ext>
                </a:extLst>
              </p:cNvPr>
              <p:cNvSpPr/>
              <p:nvPr/>
            </p:nvSpPr>
            <p:spPr bwMode="auto">
              <a:xfrm>
                <a:off x="965200" y="3240992"/>
                <a:ext cx="3530600" cy="130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2400" dirty="0"/>
                  <a:t>小组分工</a:t>
                </a:r>
                <a:endParaRPr lang="en-US" altLang="zh-CN" sz="2400" dirty="0"/>
              </a:p>
            </p:txBody>
          </p:sp>
        </p:grpSp>
        <p:grpSp>
          <p:nvGrpSpPr>
            <p:cNvPr id="6" name="îŝļïdê">
              <a:extLst>
                <a:ext uri="{FF2B5EF4-FFF2-40B4-BE49-F238E27FC236}">
                  <a16:creationId xmlns:a16="http://schemas.microsoft.com/office/drawing/2014/main" id="{A7924778-13D9-4B1B-AA13-DF4263477099}"/>
                </a:ext>
              </a:extLst>
            </p:cNvPr>
            <p:cNvGrpSpPr/>
            <p:nvPr/>
          </p:nvGrpSpPr>
          <p:grpSpPr>
            <a:xfrm>
              <a:off x="6246936" y="1451420"/>
              <a:ext cx="4473452" cy="4305912"/>
              <a:chOff x="6246936" y="1807020"/>
              <a:chExt cx="4473452" cy="4305912"/>
            </a:xfrm>
          </p:grpSpPr>
          <p:grpSp>
            <p:nvGrpSpPr>
              <p:cNvPr id="9" name="ïṣlïḓè">
                <a:extLst>
                  <a:ext uri="{FF2B5EF4-FFF2-40B4-BE49-F238E27FC236}">
                    <a16:creationId xmlns:a16="http://schemas.microsoft.com/office/drawing/2014/main" id="{87A84917-95B6-40E8-9514-DC5D5CC3C98A}"/>
                  </a:ext>
                </a:extLst>
              </p:cNvPr>
              <p:cNvGrpSpPr/>
              <p:nvPr/>
            </p:nvGrpSpPr>
            <p:grpSpPr>
              <a:xfrm>
                <a:off x="6246936" y="1808178"/>
                <a:ext cx="878080" cy="880403"/>
                <a:chOff x="3852543" y="1668897"/>
                <a:chExt cx="823456" cy="825634"/>
              </a:xfrm>
            </p:grpSpPr>
            <p:sp>
              <p:nvSpPr>
                <p:cNvPr id="25" name="í$ḷiḍe">
                  <a:extLst>
                    <a:ext uri="{FF2B5EF4-FFF2-40B4-BE49-F238E27FC236}">
                      <a16:creationId xmlns:a16="http://schemas.microsoft.com/office/drawing/2014/main" id="{C5BA6DAF-2F2F-481F-9DCC-2F086B266B6B}"/>
                    </a:ext>
                  </a:extLst>
                </p:cNvPr>
                <p:cNvSpPr/>
                <p:nvPr/>
              </p:nvSpPr>
              <p:spPr bwMode="auto">
                <a:xfrm>
                  <a:off x="3852543" y="1668897"/>
                  <a:ext cx="823456" cy="825634"/>
                </a:xfrm>
                <a:prstGeom prst="ellipse">
                  <a:avLst/>
                </a:prstGeom>
                <a:solidFill>
                  <a:schemeClr val="bg1">
                    <a:lumMod val="65000"/>
                  </a:schemeClr>
                </a:solidFill>
                <a:ln w="28575">
                  <a:solidFill>
                    <a:schemeClr val="bg1"/>
                  </a:solid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26" name="iṧľîḋé">
                  <a:extLst>
                    <a:ext uri="{FF2B5EF4-FFF2-40B4-BE49-F238E27FC236}">
                      <a16:creationId xmlns:a16="http://schemas.microsoft.com/office/drawing/2014/main" id="{C03F7592-22B8-4944-9ADC-446272A1558D}"/>
                    </a:ext>
                  </a:extLst>
                </p:cNvPr>
                <p:cNvSpPr/>
                <p:nvPr/>
              </p:nvSpPr>
              <p:spPr bwMode="auto">
                <a:xfrm>
                  <a:off x="4053488" y="1885606"/>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0" name="íşḷîḓè">
                <a:extLst>
                  <a:ext uri="{FF2B5EF4-FFF2-40B4-BE49-F238E27FC236}">
                    <a16:creationId xmlns:a16="http://schemas.microsoft.com/office/drawing/2014/main" id="{5D17649B-A8AF-49BF-AF5C-4E80E0C38C1C}"/>
                  </a:ext>
                </a:extLst>
              </p:cNvPr>
              <p:cNvGrpSpPr/>
              <p:nvPr/>
            </p:nvGrpSpPr>
            <p:grpSpPr>
              <a:xfrm>
                <a:off x="7286625" y="1807020"/>
                <a:ext cx="3433763" cy="1233752"/>
                <a:chOff x="1760651" y="1440088"/>
                <a:chExt cx="3126184" cy="1233752"/>
              </a:xfrm>
            </p:grpSpPr>
            <p:sp>
              <p:nvSpPr>
                <p:cNvPr id="23" name="í$lïḍé">
                  <a:extLst>
                    <a:ext uri="{FF2B5EF4-FFF2-40B4-BE49-F238E27FC236}">
                      <a16:creationId xmlns:a16="http://schemas.microsoft.com/office/drawing/2014/main" id="{55A2D7E7-FEC2-4B1D-9A51-94BCA59784E9}"/>
                    </a:ext>
                  </a:extLst>
                </p:cNvPr>
                <p:cNvSpPr/>
                <p:nvPr/>
              </p:nvSpPr>
              <p:spPr bwMode="auto">
                <a:xfrm>
                  <a:off x="1760651" y="1881893"/>
                  <a:ext cx="3126184"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endParaRPr lang="en-US" altLang="zh-CN" sz="1100" dirty="0"/>
                </a:p>
              </p:txBody>
            </p:sp>
            <p:sp>
              <p:nvSpPr>
                <p:cNvPr id="24" name="ïṡḷiďe">
                  <a:extLst>
                    <a:ext uri="{FF2B5EF4-FFF2-40B4-BE49-F238E27FC236}">
                      <a16:creationId xmlns:a16="http://schemas.microsoft.com/office/drawing/2014/main" id="{335A0105-282D-4E61-8360-ADF5A6D201DE}"/>
                    </a:ext>
                  </a:extLst>
                </p:cNvPr>
                <p:cNvSpPr txBox="1"/>
                <p:nvPr/>
              </p:nvSpPr>
              <p:spPr bwMode="auto">
                <a:xfrm>
                  <a:off x="1760651" y="1440088"/>
                  <a:ext cx="312618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a:t>数据级</a:t>
                  </a:r>
                  <a:endParaRPr lang="en-US" altLang="zh-CN" b="1" dirty="0"/>
                </a:p>
              </p:txBody>
            </p:sp>
          </p:grpSp>
          <p:grpSp>
            <p:nvGrpSpPr>
              <p:cNvPr id="11" name="îšļïdè">
                <a:extLst>
                  <a:ext uri="{FF2B5EF4-FFF2-40B4-BE49-F238E27FC236}">
                    <a16:creationId xmlns:a16="http://schemas.microsoft.com/office/drawing/2014/main" id="{9DF08915-0560-4E61-AFEE-899CAF3550A8}"/>
                  </a:ext>
                </a:extLst>
              </p:cNvPr>
              <p:cNvGrpSpPr/>
              <p:nvPr/>
            </p:nvGrpSpPr>
            <p:grpSpPr>
              <a:xfrm>
                <a:off x="6246936" y="3287124"/>
                <a:ext cx="878080" cy="880403"/>
                <a:chOff x="3852543" y="1667810"/>
                <a:chExt cx="823456" cy="825634"/>
              </a:xfrm>
            </p:grpSpPr>
            <p:sp>
              <p:nvSpPr>
                <p:cNvPr id="21" name="ïṣlíďé">
                  <a:extLst>
                    <a:ext uri="{FF2B5EF4-FFF2-40B4-BE49-F238E27FC236}">
                      <a16:creationId xmlns:a16="http://schemas.microsoft.com/office/drawing/2014/main" id="{422D24B7-665A-44F7-882D-EBDDE545A8D4}"/>
                    </a:ext>
                  </a:extLst>
                </p:cNvPr>
                <p:cNvSpPr/>
                <p:nvPr/>
              </p:nvSpPr>
              <p:spPr bwMode="auto">
                <a:xfrm>
                  <a:off x="3852543" y="1667810"/>
                  <a:ext cx="823456" cy="825634"/>
                </a:xfrm>
                <a:prstGeom prst="ellipse">
                  <a:avLst/>
                </a:prstGeom>
                <a:solidFill>
                  <a:schemeClr val="bg1">
                    <a:lumMod val="65000"/>
                  </a:schemeClr>
                </a:solidFill>
                <a:ln w="28575">
                  <a:solidFill>
                    <a:schemeClr val="bg1"/>
                  </a:solid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22" name="îṡḷîde">
                  <a:extLst>
                    <a:ext uri="{FF2B5EF4-FFF2-40B4-BE49-F238E27FC236}">
                      <a16:creationId xmlns:a16="http://schemas.microsoft.com/office/drawing/2014/main" id="{0CCBAB2C-F344-4943-95BF-43C9FDC08DAB}"/>
                    </a:ext>
                  </a:extLst>
                </p:cNvPr>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2" name="îṧļidê">
                <a:extLst>
                  <a:ext uri="{FF2B5EF4-FFF2-40B4-BE49-F238E27FC236}">
                    <a16:creationId xmlns:a16="http://schemas.microsoft.com/office/drawing/2014/main" id="{C9533B76-3C8B-4D41-9EB4-5DBC3B964E35}"/>
                  </a:ext>
                </a:extLst>
              </p:cNvPr>
              <p:cNvGrpSpPr/>
              <p:nvPr/>
            </p:nvGrpSpPr>
            <p:grpSpPr>
              <a:xfrm>
                <a:off x="7286625" y="3287125"/>
                <a:ext cx="3433763" cy="1233752"/>
                <a:chOff x="1760651" y="1440088"/>
                <a:chExt cx="3126184" cy="1233752"/>
              </a:xfrm>
            </p:grpSpPr>
            <p:sp>
              <p:nvSpPr>
                <p:cNvPr id="19" name="iśḷîḋe">
                  <a:extLst>
                    <a:ext uri="{FF2B5EF4-FFF2-40B4-BE49-F238E27FC236}">
                      <a16:creationId xmlns:a16="http://schemas.microsoft.com/office/drawing/2014/main" id="{08F6F529-2664-4294-A89D-4B7746B08572}"/>
                    </a:ext>
                  </a:extLst>
                </p:cNvPr>
                <p:cNvSpPr/>
                <p:nvPr/>
              </p:nvSpPr>
              <p:spPr bwMode="auto">
                <a:xfrm>
                  <a:off x="1760651" y="1881893"/>
                  <a:ext cx="3126184"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endParaRPr lang="en-US" altLang="zh-CN" sz="1100" dirty="0"/>
                </a:p>
              </p:txBody>
            </p:sp>
            <p:sp>
              <p:nvSpPr>
                <p:cNvPr id="20" name="îŝľïdê">
                  <a:extLst>
                    <a:ext uri="{FF2B5EF4-FFF2-40B4-BE49-F238E27FC236}">
                      <a16:creationId xmlns:a16="http://schemas.microsoft.com/office/drawing/2014/main" id="{12AFCCE6-B350-4726-875F-8C5A843262CC}"/>
                    </a:ext>
                  </a:extLst>
                </p:cNvPr>
                <p:cNvSpPr txBox="1"/>
                <p:nvPr/>
              </p:nvSpPr>
              <p:spPr bwMode="auto">
                <a:xfrm>
                  <a:off x="1760651" y="1440088"/>
                  <a:ext cx="312618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a:t>系统级</a:t>
                  </a:r>
                  <a:endParaRPr lang="en-US" altLang="zh-CN" b="1" dirty="0"/>
                </a:p>
              </p:txBody>
            </p:sp>
          </p:grpSp>
          <p:grpSp>
            <p:nvGrpSpPr>
              <p:cNvPr id="13" name="iṥľidè">
                <a:extLst>
                  <a:ext uri="{FF2B5EF4-FFF2-40B4-BE49-F238E27FC236}">
                    <a16:creationId xmlns:a16="http://schemas.microsoft.com/office/drawing/2014/main" id="{A725C41A-3DB1-403E-A3DC-5C00F2849306}"/>
                  </a:ext>
                </a:extLst>
              </p:cNvPr>
              <p:cNvGrpSpPr/>
              <p:nvPr/>
            </p:nvGrpSpPr>
            <p:grpSpPr>
              <a:xfrm>
                <a:off x="6246936" y="4879179"/>
                <a:ext cx="878080" cy="880403"/>
                <a:chOff x="3852543" y="1667810"/>
                <a:chExt cx="823456" cy="825634"/>
              </a:xfrm>
            </p:grpSpPr>
            <p:sp>
              <p:nvSpPr>
                <p:cNvPr id="17" name="i$ḻïḓê">
                  <a:extLst>
                    <a:ext uri="{FF2B5EF4-FFF2-40B4-BE49-F238E27FC236}">
                      <a16:creationId xmlns:a16="http://schemas.microsoft.com/office/drawing/2014/main" id="{0D82AAFD-95E6-4561-9E48-3916EC98A599}"/>
                    </a:ext>
                  </a:extLst>
                </p:cNvPr>
                <p:cNvSpPr/>
                <p:nvPr/>
              </p:nvSpPr>
              <p:spPr bwMode="auto">
                <a:xfrm>
                  <a:off x="3852543" y="1667810"/>
                  <a:ext cx="823456" cy="825634"/>
                </a:xfrm>
                <a:prstGeom prst="ellipse">
                  <a:avLst/>
                </a:prstGeom>
                <a:solidFill>
                  <a:schemeClr val="bg1">
                    <a:lumMod val="65000"/>
                  </a:schemeClr>
                </a:solidFill>
                <a:ln w="28575">
                  <a:solidFill>
                    <a:schemeClr val="bg1"/>
                  </a:solid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18" name="íslîdê">
                  <a:extLst>
                    <a:ext uri="{FF2B5EF4-FFF2-40B4-BE49-F238E27FC236}">
                      <a16:creationId xmlns:a16="http://schemas.microsoft.com/office/drawing/2014/main" id="{EFEE38E8-ADDD-41CE-B95C-1053F0DF0646}"/>
                    </a:ext>
                  </a:extLst>
                </p:cNvPr>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4" name="i$ļíḋe">
                <a:extLst>
                  <a:ext uri="{FF2B5EF4-FFF2-40B4-BE49-F238E27FC236}">
                    <a16:creationId xmlns:a16="http://schemas.microsoft.com/office/drawing/2014/main" id="{DF6B9A13-E610-4DBD-A620-9786EE06EBBD}"/>
                  </a:ext>
                </a:extLst>
              </p:cNvPr>
              <p:cNvGrpSpPr/>
              <p:nvPr/>
            </p:nvGrpSpPr>
            <p:grpSpPr>
              <a:xfrm>
                <a:off x="7286625" y="4879180"/>
                <a:ext cx="3433763" cy="1233752"/>
                <a:chOff x="1760651" y="1440088"/>
                <a:chExt cx="3126184" cy="1233752"/>
              </a:xfrm>
            </p:grpSpPr>
            <p:sp>
              <p:nvSpPr>
                <p:cNvPr id="15" name="ïŝḷïdê">
                  <a:extLst>
                    <a:ext uri="{FF2B5EF4-FFF2-40B4-BE49-F238E27FC236}">
                      <a16:creationId xmlns:a16="http://schemas.microsoft.com/office/drawing/2014/main" id="{EC5F52A6-A875-4EA5-B9EB-9D366B45FF84}"/>
                    </a:ext>
                  </a:extLst>
                </p:cNvPr>
                <p:cNvSpPr/>
                <p:nvPr/>
              </p:nvSpPr>
              <p:spPr bwMode="auto">
                <a:xfrm>
                  <a:off x="1760651" y="1881893"/>
                  <a:ext cx="3126184"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endParaRPr lang="en-US" altLang="zh-CN" sz="1100" dirty="0"/>
                </a:p>
              </p:txBody>
            </p:sp>
            <p:sp>
              <p:nvSpPr>
                <p:cNvPr id="16" name="iŝliḑe">
                  <a:extLst>
                    <a:ext uri="{FF2B5EF4-FFF2-40B4-BE49-F238E27FC236}">
                      <a16:creationId xmlns:a16="http://schemas.microsoft.com/office/drawing/2014/main" id="{D7FEEF44-C915-40FE-AF61-3AF31E273164}"/>
                    </a:ext>
                  </a:extLst>
                </p:cNvPr>
                <p:cNvSpPr txBox="1"/>
                <p:nvPr/>
              </p:nvSpPr>
              <p:spPr bwMode="auto">
                <a:xfrm>
                  <a:off x="1760651" y="1440088"/>
                  <a:ext cx="312618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a:t>测试分析级</a:t>
                  </a:r>
                  <a:endParaRPr lang="en-US" altLang="zh-CN" b="1" dirty="0"/>
                </a:p>
              </p:txBody>
            </p:sp>
          </p:grpSp>
        </p:grpSp>
        <p:cxnSp>
          <p:nvCxnSpPr>
            <p:cNvPr id="7" name="直接连接符 6">
              <a:extLst>
                <a:ext uri="{FF2B5EF4-FFF2-40B4-BE49-F238E27FC236}">
                  <a16:creationId xmlns:a16="http://schemas.microsoft.com/office/drawing/2014/main" id="{E6D33CC6-346F-4CCB-B13B-7C724608ABFC}"/>
                </a:ext>
              </a:extLst>
            </p:cNvPr>
            <p:cNvCxnSpPr/>
            <p:nvPr/>
          </p:nvCxnSpPr>
          <p:spPr>
            <a:xfrm>
              <a:off x="7286625" y="2732797"/>
              <a:ext cx="343376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4910EAD-2F3B-45C0-9D5C-B4307F7E8EAC}"/>
                </a:ext>
              </a:extLst>
            </p:cNvPr>
            <p:cNvCxnSpPr/>
            <p:nvPr/>
          </p:nvCxnSpPr>
          <p:spPr>
            <a:xfrm>
              <a:off x="7286625" y="4332997"/>
              <a:ext cx="343376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A0529ED7-2C86-944C-90DD-26678B9DBCCA}"/>
              </a:ext>
            </a:extLst>
          </p:cNvPr>
          <p:cNvSpPr txBox="1"/>
          <p:nvPr/>
        </p:nvSpPr>
        <p:spPr>
          <a:xfrm>
            <a:off x="7074188" y="3408671"/>
            <a:ext cx="3528961" cy="1077218"/>
          </a:xfrm>
          <a:prstGeom prst="rect">
            <a:avLst/>
          </a:prstGeom>
          <a:noFill/>
        </p:spPr>
        <p:txBody>
          <a:bodyPr wrap="square" rtlCol="0">
            <a:spAutoFit/>
          </a:bodyPr>
          <a:lstStyle/>
          <a:p>
            <a:r>
              <a:rPr kumimoji="1" lang="zh-CN" altLang="en-US" sz="1600" dirty="0"/>
              <a:t>肖祺煊：系统搭建，</a:t>
            </a:r>
            <a:r>
              <a:rPr kumimoji="1" lang="en-US" altLang="zh-CN" sz="1600" dirty="0" err="1"/>
              <a:t>Kmeans</a:t>
            </a:r>
            <a:r>
              <a:rPr kumimoji="1" lang="zh-CN" altLang="en-US" sz="1600" dirty="0"/>
              <a:t>测试</a:t>
            </a:r>
            <a:endParaRPr kumimoji="1" lang="en-US" altLang="zh-CN" sz="1600" dirty="0"/>
          </a:p>
          <a:p>
            <a:r>
              <a:rPr lang="zh-CN" altLang="en-US" sz="1600" dirty="0">
                <a:sym typeface="+mn-lt"/>
              </a:rPr>
              <a:t>李俊欣：</a:t>
            </a:r>
            <a:r>
              <a:rPr lang="en-US" altLang="zh-CN" sz="1600" dirty="0" err="1">
                <a:sym typeface="+mn-lt"/>
              </a:rPr>
              <a:t>hadoop</a:t>
            </a:r>
            <a:r>
              <a:rPr lang="zh-CN" altLang="en-US" sz="1600" dirty="0">
                <a:sym typeface="+mn-lt"/>
              </a:rPr>
              <a:t>性能测试</a:t>
            </a:r>
            <a:endParaRPr lang="en-US" altLang="zh-CN" sz="1600" dirty="0">
              <a:sym typeface="+mn-lt"/>
            </a:endParaRPr>
          </a:p>
          <a:p>
            <a:r>
              <a:rPr lang="zh-CN" altLang="en-US" sz="1600" dirty="0">
                <a:sym typeface="+mn-lt"/>
              </a:rPr>
              <a:t>刘雨郴：</a:t>
            </a:r>
            <a:r>
              <a:rPr lang="en-US" altLang="zh-CN" sz="1600" dirty="0" err="1">
                <a:sym typeface="+mn-lt"/>
              </a:rPr>
              <a:t>wordcout</a:t>
            </a:r>
            <a:r>
              <a:rPr lang="zh-CN" altLang="en-US" sz="1600" dirty="0">
                <a:sym typeface="+mn-lt"/>
              </a:rPr>
              <a:t>测试</a:t>
            </a:r>
            <a:endParaRPr lang="en-US" altLang="zh-CN" sz="1600" dirty="0">
              <a:sym typeface="+mn-lt"/>
            </a:endParaRPr>
          </a:p>
          <a:p>
            <a:endParaRPr kumimoji="1" lang="zh-CN" altLang="en-US" sz="1600" dirty="0"/>
          </a:p>
        </p:txBody>
      </p:sp>
      <p:sp>
        <p:nvSpPr>
          <p:cNvPr id="36" name="文本框 35">
            <a:extLst>
              <a:ext uri="{FF2B5EF4-FFF2-40B4-BE49-F238E27FC236}">
                <a16:creationId xmlns:a16="http://schemas.microsoft.com/office/drawing/2014/main" id="{EA1EEABB-2099-CC45-9974-1E5FAC21EFAC}"/>
              </a:ext>
            </a:extLst>
          </p:cNvPr>
          <p:cNvSpPr txBox="1"/>
          <p:nvPr/>
        </p:nvSpPr>
        <p:spPr>
          <a:xfrm>
            <a:off x="7098236" y="1949410"/>
            <a:ext cx="3528961" cy="584775"/>
          </a:xfrm>
          <a:prstGeom prst="rect">
            <a:avLst/>
          </a:prstGeom>
          <a:noFill/>
        </p:spPr>
        <p:txBody>
          <a:bodyPr wrap="square" rtlCol="0">
            <a:spAutoFit/>
          </a:bodyPr>
          <a:lstStyle/>
          <a:p>
            <a:r>
              <a:rPr kumimoji="1" lang="zh-CN" altLang="en-US" sz="1600" dirty="0"/>
              <a:t>选题与数据爬取</a:t>
            </a:r>
            <a:endParaRPr kumimoji="1" lang="en-US" altLang="zh-CN" sz="1600" dirty="0"/>
          </a:p>
          <a:p>
            <a:r>
              <a:rPr kumimoji="1" lang="zh-CN" altLang="en-US" sz="1600"/>
              <a:t>组员：聂</a:t>
            </a:r>
            <a:r>
              <a:rPr kumimoji="1" lang="zh-CN" altLang="en-US" sz="1600" dirty="0"/>
              <a:t>鸿勇，王占成，李澳阳</a:t>
            </a:r>
          </a:p>
        </p:txBody>
      </p:sp>
    </p:spTree>
    <p:extLst>
      <p:ext uri="{BB962C8B-B14F-4D97-AF65-F5344CB8AC3E}">
        <p14:creationId xmlns:p14="http://schemas.microsoft.com/office/powerpoint/2010/main" val="2666222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2.nnbench</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824753" y="1435631"/>
            <a:ext cx="6813177" cy="830997"/>
          </a:xfrm>
          <a:prstGeom prst="rect">
            <a:avLst/>
          </a:prstGeom>
          <a:noFill/>
        </p:spPr>
        <p:txBody>
          <a:bodyPr wrap="square" rtlCol="0">
            <a:spAutoFit/>
          </a:bodyPr>
          <a:lstStyle/>
          <a:p>
            <a:r>
              <a:rPr lang="zh-CN" altLang="en-US" sz="2400" dirty="0"/>
              <a:t>先测试使用</a:t>
            </a:r>
            <a:r>
              <a:rPr lang="en-US" altLang="zh-CN" sz="2400" dirty="0"/>
              <a:t>10</a:t>
            </a:r>
            <a:r>
              <a:rPr lang="zh-CN" altLang="en-US" sz="2400" dirty="0"/>
              <a:t>个</a:t>
            </a:r>
            <a:r>
              <a:rPr lang="en-US" altLang="zh-CN" sz="2400" dirty="0"/>
              <a:t>mapper</a:t>
            </a:r>
            <a:r>
              <a:rPr lang="zh-CN" altLang="en-US" sz="2400" dirty="0"/>
              <a:t>和</a:t>
            </a:r>
            <a:r>
              <a:rPr lang="en-US" altLang="zh-CN" sz="2400" dirty="0"/>
              <a:t>5</a:t>
            </a:r>
            <a:r>
              <a:rPr lang="zh-CN" altLang="en-US" sz="2400" dirty="0"/>
              <a:t>个</a:t>
            </a:r>
            <a:r>
              <a:rPr lang="en-US" altLang="zh-CN" sz="2400" dirty="0"/>
              <a:t>reducer</a:t>
            </a:r>
            <a:r>
              <a:rPr lang="zh-CN" altLang="en-US" sz="2400" dirty="0"/>
              <a:t>来创建</a:t>
            </a:r>
            <a:r>
              <a:rPr lang="en-US" altLang="zh-CN" sz="2400" dirty="0"/>
              <a:t>1000</a:t>
            </a:r>
            <a:r>
              <a:rPr lang="zh-CN" altLang="en-US" sz="2400" dirty="0"/>
              <a:t>个文件</a:t>
            </a:r>
          </a:p>
        </p:txBody>
      </p:sp>
      <p:pic>
        <p:nvPicPr>
          <p:cNvPr id="7" name="图片 6">
            <a:extLst>
              <a:ext uri="{FF2B5EF4-FFF2-40B4-BE49-F238E27FC236}">
                <a16:creationId xmlns:a16="http://schemas.microsoft.com/office/drawing/2014/main" id="{27198357-E714-47D8-91BF-588C020B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53" y="3079835"/>
            <a:ext cx="7785846" cy="3023076"/>
          </a:xfrm>
          <a:prstGeom prst="rect">
            <a:avLst/>
          </a:prstGeom>
        </p:spPr>
      </p:pic>
    </p:spTree>
    <p:extLst>
      <p:ext uri="{BB962C8B-B14F-4D97-AF65-F5344CB8AC3E}">
        <p14:creationId xmlns:p14="http://schemas.microsoft.com/office/powerpoint/2010/main" val="339997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3.mrbench</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824753" y="1435631"/>
            <a:ext cx="6813177" cy="1846659"/>
          </a:xfrm>
          <a:prstGeom prst="rect">
            <a:avLst/>
          </a:prstGeom>
          <a:noFill/>
        </p:spPr>
        <p:txBody>
          <a:bodyPr wrap="square" rtlCol="0">
            <a:spAutoFit/>
          </a:bodyPr>
          <a:lstStyle/>
          <a:p>
            <a:r>
              <a:rPr lang="en-US" altLang="zh-CN" sz="2400" dirty="0" err="1"/>
              <a:t>mrbench</a:t>
            </a:r>
            <a:r>
              <a:rPr lang="zh-CN" altLang="en-US" sz="2400" dirty="0"/>
              <a:t>会多次重复执行一个小作业，用于检查在机群上小作业的运行是否可重复以及运行是否高效。</a:t>
            </a:r>
            <a:endParaRPr lang="en-US" altLang="zh-CN" sz="2400" dirty="0"/>
          </a:p>
          <a:p>
            <a:r>
              <a:rPr lang="zh-CN" altLang="en-US" b="1" dirty="0"/>
              <a:t>测试运行一个作业</a:t>
            </a:r>
            <a:r>
              <a:rPr lang="en-US" altLang="zh-CN" b="1" dirty="0"/>
              <a:t>3</a:t>
            </a:r>
            <a:r>
              <a:rPr lang="zh-CN" altLang="en-US" b="1" dirty="0"/>
              <a:t>次：</a:t>
            </a:r>
            <a:endParaRPr lang="en-US" altLang="zh-CN" b="1" dirty="0"/>
          </a:p>
          <a:p>
            <a:endParaRPr lang="zh-CN" altLang="en-US" sz="2400" dirty="0"/>
          </a:p>
        </p:txBody>
      </p:sp>
      <p:pic>
        <p:nvPicPr>
          <p:cNvPr id="7" name="图片 6">
            <a:extLst>
              <a:ext uri="{FF2B5EF4-FFF2-40B4-BE49-F238E27FC236}">
                <a16:creationId xmlns:a16="http://schemas.microsoft.com/office/drawing/2014/main" id="{085E8804-1AD9-4DE0-A71A-5A39E9EBE81A}"/>
              </a:ext>
            </a:extLst>
          </p:cNvPr>
          <p:cNvPicPr>
            <a:picLocks noChangeAspect="1"/>
          </p:cNvPicPr>
          <p:nvPr/>
        </p:nvPicPr>
        <p:blipFill rotWithShape="1">
          <a:blip r:embed="rId2">
            <a:extLst>
              <a:ext uri="{28A0092B-C50C-407E-A947-70E740481C1C}">
                <a14:useLocalDpi xmlns:a14="http://schemas.microsoft.com/office/drawing/2010/main" val="0"/>
              </a:ext>
            </a:extLst>
          </a:blip>
          <a:srcRect t="72693" b="1"/>
          <a:stretch/>
        </p:blipFill>
        <p:spPr>
          <a:xfrm>
            <a:off x="824753" y="3282290"/>
            <a:ext cx="6124575" cy="2140079"/>
          </a:xfrm>
          <a:prstGeom prst="rect">
            <a:avLst/>
          </a:prstGeom>
        </p:spPr>
      </p:pic>
    </p:spTree>
    <p:extLst>
      <p:ext uri="{BB962C8B-B14F-4D97-AF65-F5344CB8AC3E}">
        <p14:creationId xmlns:p14="http://schemas.microsoft.com/office/powerpoint/2010/main" val="791786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4.Terasort</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824753" y="1435631"/>
            <a:ext cx="6813177" cy="3785652"/>
          </a:xfrm>
          <a:prstGeom prst="rect">
            <a:avLst/>
          </a:prstGeom>
          <a:noFill/>
        </p:spPr>
        <p:txBody>
          <a:bodyPr wrap="square" rtlCol="0">
            <a:spAutoFit/>
          </a:bodyPr>
          <a:lstStyle/>
          <a:p>
            <a:r>
              <a:rPr lang="en-US" altLang="zh-CN" sz="2400" dirty="0" err="1"/>
              <a:t>Terasort</a:t>
            </a:r>
            <a:r>
              <a:rPr lang="zh-CN" altLang="en-US" sz="2400" dirty="0"/>
              <a:t>是测试</a:t>
            </a:r>
            <a:r>
              <a:rPr lang="en-US" altLang="zh-CN" sz="2400" dirty="0"/>
              <a:t>Hadoop</a:t>
            </a:r>
            <a:r>
              <a:rPr lang="zh-CN" altLang="en-US" sz="2400" dirty="0"/>
              <a:t>的一个有效的排序程序。通过</a:t>
            </a:r>
            <a:r>
              <a:rPr lang="en-US" altLang="zh-CN" sz="2400" dirty="0"/>
              <a:t>Hadoop</a:t>
            </a:r>
            <a:r>
              <a:rPr lang="zh-CN" altLang="en-US" sz="2400" dirty="0"/>
              <a:t>自带的</a:t>
            </a:r>
            <a:r>
              <a:rPr lang="en-US" altLang="zh-CN" sz="2400" dirty="0" err="1"/>
              <a:t>Terasort</a:t>
            </a:r>
            <a:r>
              <a:rPr lang="zh-CN" altLang="en-US" sz="2400" dirty="0"/>
              <a:t>排序程序，测试不同的</a:t>
            </a:r>
            <a:r>
              <a:rPr lang="en-US" altLang="zh-CN" sz="2400" dirty="0"/>
              <a:t>Map</a:t>
            </a:r>
            <a:r>
              <a:rPr lang="zh-CN" altLang="en-US" sz="2400" dirty="0"/>
              <a:t>任务和</a:t>
            </a:r>
            <a:r>
              <a:rPr lang="en-US" altLang="zh-CN" sz="2400" dirty="0"/>
              <a:t>Reduce</a:t>
            </a:r>
            <a:r>
              <a:rPr lang="zh-CN" altLang="en-US" sz="2400" dirty="0"/>
              <a:t>任务数量，对</a:t>
            </a:r>
            <a:r>
              <a:rPr lang="en-US" altLang="zh-CN" sz="2400" dirty="0"/>
              <a:t>Hadoop</a:t>
            </a:r>
            <a:r>
              <a:rPr lang="zh-CN" altLang="en-US" sz="2400" dirty="0"/>
              <a:t>性能的影响。 实验数据由程序中的</a:t>
            </a:r>
            <a:r>
              <a:rPr lang="en-US" altLang="zh-CN" sz="2400" dirty="0" err="1"/>
              <a:t>teragen</a:t>
            </a:r>
            <a:r>
              <a:rPr lang="zh-CN" altLang="en-US" sz="2400" dirty="0"/>
              <a:t>程序生成。一个</a:t>
            </a:r>
            <a:r>
              <a:rPr lang="en-US" altLang="zh-CN" sz="2400" dirty="0" err="1"/>
              <a:t>TeraSort</a:t>
            </a:r>
            <a:r>
              <a:rPr lang="zh-CN" altLang="en-US" sz="2400" dirty="0"/>
              <a:t>测试需要按三步：</a:t>
            </a:r>
            <a:endParaRPr lang="en-US" altLang="zh-CN" sz="2400" dirty="0"/>
          </a:p>
          <a:p>
            <a:pPr marL="457200" indent="-457200">
              <a:buAutoNum type="arabicPeriod"/>
            </a:pPr>
            <a:r>
              <a:rPr lang="en-US" altLang="zh-CN" sz="2400" dirty="0" err="1"/>
              <a:t>TeraGen</a:t>
            </a:r>
            <a:r>
              <a:rPr lang="zh-CN" altLang="en-US" sz="2400" dirty="0"/>
              <a:t>生成随机数据</a:t>
            </a:r>
            <a:endParaRPr lang="en-US" altLang="zh-CN" sz="2400" dirty="0"/>
          </a:p>
          <a:p>
            <a:r>
              <a:rPr lang="en-US" altLang="zh-CN" sz="2400" dirty="0"/>
              <a:t>2. </a:t>
            </a:r>
            <a:r>
              <a:rPr lang="en-US" altLang="zh-CN" sz="2400" dirty="0" err="1"/>
              <a:t>TeraSort</a:t>
            </a:r>
            <a:r>
              <a:rPr lang="zh-CN" altLang="en-US" sz="2400" dirty="0"/>
              <a:t>对数据排序</a:t>
            </a:r>
            <a:endParaRPr lang="en-US" altLang="zh-CN" sz="2400" dirty="0"/>
          </a:p>
          <a:p>
            <a:r>
              <a:rPr lang="en-US" altLang="zh-CN" sz="2400" dirty="0"/>
              <a:t>3. </a:t>
            </a:r>
            <a:r>
              <a:rPr lang="en-US" altLang="zh-CN" sz="2400" dirty="0" err="1"/>
              <a:t>TeraValidate</a:t>
            </a:r>
            <a:r>
              <a:rPr lang="zh-CN" altLang="en-US" sz="2400" dirty="0"/>
              <a:t>验证：</a:t>
            </a:r>
            <a:r>
              <a:rPr lang="en-US" altLang="zh-CN" sz="2400" dirty="0" err="1"/>
              <a:t>TeraSort</a:t>
            </a:r>
            <a:r>
              <a:rPr lang="zh-CN" altLang="en-US" sz="2400" dirty="0"/>
              <a:t>输出的数据是否有序，如果检测到问题，将乱序的</a:t>
            </a:r>
            <a:r>
              <a:rPr lang="en-US" altLang="zh-CN" sz="2400" dirty="0"/>
              <a:t>key</a:t>
            </a:r>
            <a:r>
              <a:rPr lang="zh-CN" altLang="en-US" sz="2400" dirty="0"/>
              <a:t>输出到目录</a:t>
            </a:r>
          </a:p>
          <a:p>
            <a:endParaRPr lang="en-US" altLang="zh-CN" sz="2400" dirty="0"/>
          </a:p>
        </p:txBody>
      </p:sp>
    </p:spTree>
    <p:extLst>
      <p:ext uri="{BB962C8B-B14F-4D97-AF65-F5344CB8AC3E}">
        <p14:creationId xmlns:p14="http://schemas.microsoft.com/office/powerpoint/2010/main" val="3612796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4.Terasort</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824753" y="1435631"/>
            <a:ext cx="6813177" cy="1200329"/>
          </a:xfrm>
          <a:prstGeom prst="rect">
            <a:avLst/>
          </a:prstGeom>
          <a:noFill/>
        </p:spPr>
        <p:txBody>
          <a:bodyPr wrap="square" rtlCol="0">
            <a:spAutoFit/>
          </a:bodyPr>
          <a:lstStyle/>
          <a:p>
            <a:r>
              <a:rPr lang="en-US" altLang="zh-CN" sz="2400" b="1" dirty="0" err="1"/>
              <a:t>TeraGen</a:t>
            </a:r>
            <a:r>
              <a:rPr lang="zh-CN" altLang="en-US" sz="2400" b="1" dirty="0"/>
              <a:t>生成随机数，</a:t>
            </a:r>
            <a:r>
              <a:rPr lang="zh-CN" altLang="en-US" sz="2400" dirty="0"/>
              <a:t>将结果输出到目录</a:t>
            </a:r>
            <a:r>
              <a:rPr lang="en-US" altLang="zh-CN" sz="2400" dirty="0"/>
              <a:t>/</a:t>
            </a:r>
            <a:r>
              <a:rPr lang="en-US" altLang="zh-CN" sz="2400" dirty="0" err="1"/>
              <a:t>tmp</a:t>
            </a:r>
            <a:r>
              <a:rPr lang="en-US" altLang="zh-CN" sz="2400" dirty="0"/>
              <a:t>/examples/</a:t>
            </a:r>
            <a:r>
              <a:rPr lang="en-US" altLang="zh-CN" sz="2400" dirty="0" err="1"/>
              <a:t>terasort-intput</a:t>
            </a:r>
            <a:endParaRPr lang="en-US" altLang="zh-CN" sz="2400" dirty="0"/>
          </a:p>
          <a:p>
            <a:endParaRPr lang="en-US" altLang="zh-CN" sz="2400" dirty="0"/>
          </a:p>
        </p:txBody>
      </p:sp>
      <p:pic>
        <p:nvPicPr>
          <p:cNvPr id="7" name="图片 6">
            <a:extLst>
              <a:ext uri="{FF2B5EF4-FFF2-40B4-BE49-F238E27FC236}">
                <a16:creationId xmlns:a16="http://schemas.microsoft.com/office/drawing/2014/main" id="{B23B0320-5A4B-434A-A5ED-B389E2DF29EC}"/>
              </a:ext>
            </a:extLst>
          </p:cNvPr>
          <p:cNvPicPr>
            <a:picLocks noChangeAspect="1"/>
          </p:cNvPicPr>
          <p:nvPr/>
        </p:nvPicPr>
        <p:blipFill rotWithShape="1">
          <a:blip r:embed="rId2">
            <a:extLst>
              <a:ext uri="{28A0092B-C50C-407E-A947-70E740481C1C}">
                <a14:useLocalDpi xmlns:a14="http://schemas.microsoft.com/office/drawing/2010/main" val="0"/>
              </a:ext>
            </a:extLst>
          </a:blip>
          <a:srcRect t="68375" r="18991"/>
          <a:stretch/>
        </p:blipFill>
        <p:spPr>
          <a:xfrm>
            <a:off x="824753" y="2635960"/>
            <a:ext cx="5527064" cy="2168853"/>
          </a:xfrm>
          <a:prstGeom prst="rect">
            <a:avLst/>
          </a:prstGeom>
        </p:spPr>
      </p:pic>
    </p:spTree>
    <p:extLst>
      <p:ext uri="{BB962C8B-B14F-4D97-AF65-F5344CB8AC3E}">
        <p14:creationId xmlns:p14="http://schemas.microsoft.com/office/powerpoint/2010/main" val="2051734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4.Terasort</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824753" y="1435631"/>
            <a:ext cx="6813177" cy="461665"/>
          </a:xfrm>
          <a:prstGeom prst="rect">
            <a:avLst/>
          </a:prstGeom>
          <a:noFill/>
        </p:spPr>
        <p:txBody>
          <a:bodyPr wrap="square" rtlCol="0">
            <a:spAutoFit/>
          </a:bodyPr>
          <a:lstStyle/>
          <a:p>
            <a:endParaRPr lang="en-US" altLang="zh-CN" sz="2400" dirty="0"/>
          </a:p>
        </p:txBody>
      </p:sp>
      <p:sp>
        <p:nvSpPr>
          <p:cNvPr id="6" name="矩形 5">
            <a:extLst>
              <a:ext uri="{FF2B5EF4-FFF2-40B4-BE49-F238E27FC236}">
                <a16:creationId xmlns:a16="http://schemas.microsoft.com/office/drawing/2014/main" id="{52C82684-F5EB-4B35-9BFE-E5166B94FC28}"/>
              </a:ext>
            </a:extLst>
          </p:cNvPr>
          <p:cNvSpPr/>
          <p:nvPr/>
        </p:nvSpPr>
        <p:spPr>
          <a:xfrm>
            <a:off x="824753" y="1435631"/>
            <a:ext cx="6096000" cy="1200329"/>
          </a:xfrm>
          <a:prstGeom prst="rect">
            <a:avLst/>
          </a:prstGeom>
        </p:spPr>
        <p:txBody>
          <a:bodyPr>
            <a:spAutoFit/>
          </a:bodyPr>
          <a:lstStyle/>
          <a:p>
            <a:r>
              <a:rPr lang="en-US" altLang="zh-CN" sz="2400" b="1" dirty="0" err="1"/>
              <a:t>TeraSort</a:t>
            </a:r>
            <a:r>
              <a:rPr lang="zh-CN" altLang="en-US" sz="2400" b="1" dirty="0"/>
              <a:t>排序</a:t>
            </a:r>
            <a:r>
              <a:rPr lang="zh-CN" altLang="en-US" sz="2400" dirty="0"/>
              <a:t>，将结果输出到目录</a:t>
            </a:r>
            <a:r>
              <a:rPr lang="en-US" altLang="zh-CN" sz="2400" dirty="0"/>
              <a:t>/</a:t>
            </a:r>
            <a:r>
              <a:rPr lang="en-US" altLang="zh-CN" sz="2400" dirty="0" err="1"/>
              <a:t>tmp</a:t>
            </a:r>
            <a:r>
              <a:rPr lang="en-US" altLang="zh-CN" sz="2400" dirty="0"/>
              <a:t>/examples/</a:t>
            </a:r>
            <a:r>
              <a:rPr lang="en-US" altLang="zh-CN" sz="2400" dirty="0" err="1"/>
              <a:t>terasort</a:t>
            </a:r>
            <a:r>
              <a:rPr lang="en-US" altLang="zh-CN" sz="2400" dirty="0"/>
              <a:t>-output</a:t>
            </a:r>
            <a:br>
              <a:rPr lang="en-US" altLang="zh-CN" sz="2400" dirty="0"/>
            </a:br>
            <a:endParaRPr lang="en-US" altLang="zh-CN" sz="2400" dirty="0"/>
          </a:p>
        </p:txBody>
      </p:sp>
      <p:pic>
        <p:nvPicPr>
          <p:cNvPr id="9" name="图片 8">
            <a:extLst>
              <a:ext uri="{FF2B5EF4-FFF2-40B4-BE49-F238E27FC236}">
                <a16:creationId xmlns:a16="http://schemas.microsoft.com/office/drawing/2014/main" id="{58B43F09-7463-49EE-AA54-24372D5B9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51" y="2359735"/>
            <a:ext cx="7667625" cy="552450"/>
          </a:xfrm>
          <a:prstGeom prst="rect">
            <a:avLst/>
          </a:prstGeom>
        </p:spPr>
      </p:pic>
      <p:pic>
        <p:nvPicPr>
          <p:cNvPr id="11" name="图片 10">
            <a:extLst>
              <a:ext uri="{FF2B5EF4-FFF2-40B4-BE49-F238E27FC236}">
                <a16:creationId xmlns:a16="http://schemas.microsoft.com/office/drawing/2014/main" id="{292AF50E-3F33-4009-9B3D-B5EC6F34FBCD}"/>
              </a:ext>
            </a:extLst>
          </p:cNvPr>
          <p:cNvPicPr>
            <a:picLocks noChangeAspect="1"/>
          </p:cNvPicPr>
          <p:nvPr/>
        </p:nvPicPr>
        <p:blipFill rotWithShape="1">
          <a:blip r:embed="rId3">
            <a:extLst>
              <a:ext uri="{28A0092B-C50C-407E-A947-70E740481C1C}">
                <a14:useLocalDpi xmlns:a14="http://schemas.microsoft.com/office/drawing/2010/main" val="0"/>
              </a:ext>
            </a:extLst>
          </a:blip>
          <a:srcRect t="71895"/>
          <a:stretch/>
        </p:blipFill>
        <p:spPr>
          <a:xfrm>
            <a:off x="850151" y="3151869"/>
            <a:ext cx="6633882" cy="2073705"/>
          </a:xfrm>
          <a:prstGeom prst="rect">
            <a:avLst/>
          </a:prstGeom>
        </p:spPr>
      </p:pic>
    </p:spTree>
    <p:extLst>
      <p:ext uri="{BB962C8B-B14F-4D97-AF65-F5344CB8AC3E}">
        <p14:creationId xmlns:p14="http://schemas.microsoft.com/office/powerpoint/2010/main" val="3565052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4.Terasort</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6" name="矩形 5">
            <a:extLst>
              <a:ext uri="{FF2B5EF4-FFF2-40B4-BE49-F238E27FC236}">
                <a16:creationId xmlns:a16="http://schemas.microsoft.com/office/drawing/2014/main" id="{EAFC4AEF-AB39-4774-AF83-A4E3692F144F}"/>
              </a:ext>
            </a:extLst>
          </p:cNvPr>
          <p:cNvSpPr/>
          <p:nvPr/>
        </p:nvSpPr>
        <p:spPr>
          <a:xfrm>
            <a:off x="669924" y="1426699"/>
            <a:ext cx="7057652" cy="830997"/>
          </a:xfrm>
          <a:prstGeom prst="rect">
            <a:avLst/>
          </a:prstGeom>
        </p:spPr>
        <p:txBody>
          <a:bodyPr wrap="square">
            <a:spAutoFit/>
          </a:bodyPr>
          <a:lstStyle/>
          <a:p>
            <a:r>
              <a:rPr lang="zh-CN" altLang="en-US" sz="2400" b="1" dirty="0"/>
              <a:t>TeraValidate验证</a:t>
            </a:r>
            <a:r>
              <a:rPr lang="zh-CN" altLang="en-US" sz="2400" dirty="0"/>
              <a:t>，如果检测到问题，将乱序的key输出到目录/tmp/examples/terasort-validate</a:t>
            </a:r>
          </a:p>
        </p:txBody>
      </p:sp>
      <p:pic>
        <p:nvPicPr>
          <p:cNvPr id="9" name="图片 8">
            <a:extLst>
              <a:ext uri="{FF2B5EF4-FFF2-40B4-BE49-F238E27FC236}">
                <a16:creationId xmlns:a16="http://schemas.microsoft.com/office/drawing/2014/main" id="{24DF95DB-0EB6-4992-92CC-3F05DF4C2754}"/>
              </a:ext>
            </a:extLst>
          </p:cNvPr>
          <p:cNvPicPr>
            <a:picLocks noChangeAspect="1"/>
          </p:cNvPicPr>
          <p:nvPr/>
        </p:nvPicPr>
        <p:blipFill rotWithShape="1">
          <a:blip r:embed="rId2">
            <a:extLst>
              <a:ext uri="{28A0092B-C50C-407E-A947-70E740481C1C}">
                <a14:useLocalDpi xmlns:a14="http://schemas.microsoft.com/office/drawing/2010/main" val="0"/>
              </a:ext>
            </a:extLst>
          </a:blip>
          <a:srcRect t="71634" r="9059"/>
          <a:stretch/>
        </p:blipFill>
        <p:spPr>
          <a:xfrm>
            <a:off x="669924" y="3066126"/>
            <a:ext cx="6850138" cy="1945341"/>
          </a:xfrm>
          <a:prstGeom prst="rect">
            <a:avLst/>
          </a:prstGeom>
        </p:spPr>
      </p:pic>
    </p:spTree>
    <p:extLst>
      <p:ext uri="{BB962C8B-B14F-4D97-AF65-F5344CB8AC3E}">
        <p14:creationId xmlns:p14="http://schemas.microsoft.com/office/powerpoint/2010/main" val="471824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4.Terasort</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824753" y="1435631"/>
            <a:ext cx="6813177" cy="461665"/>
          </a:xfrm>
          <a:prstGeom prst="rect">
            <a:avLst/>
          </a:prstGeom>
          <a:noFill/>
        </p:spPr>
        <p:txBody>
          <a:bodyPr wrap="square" rtlCol="0">
            <a:spAutoFit/>
          </a:bodyPr>
          <a:lstStyle/>
          <a:p>
            <a:endParaRPr lang="en-US" altLang="zh-CN" sz="2400" dirty="0"/>
          </a:p>
        </p:txBody>
      </p:sp>
      <p:sp>
        <p:nvSpPr>
          <p:cNvPr id="6" name="矩形 5">
            <a:extLst>
              <a:ext uri="{FF2B5EF4-FFF2-40B4-BE49-F238E27FC236}">
                <a16:creationId xmlns:a16="http://schemas.microsoft.com/office/drawing/2014/main" id="{52C82684-F5EB-4B35-9BFE-E5166B94FC28}"/>
              </a:ext>
            </a:extLst>
          </p:cNvPr>
          <p:cNvSpPr/>
          <p:nvPr/>
        </p:nvSpPr>
        <p:spPr>
          <a:xfrm>
            <a:off x="824753" y="1435631"/>
            <a:ext cx="6096000" cy="677108"/>
          </a:xfrm>
          <a:prstGeom prst="rect">
            <a:avLst/>
          </a:prstGeom>
        </p:spPr>
        <p:txBody>
          <a:bodyPr>
            <a:spAutoFit/>
          </a:bodyPr>
          <a:lstStyle/>
          <a:p>
            <a:r>
              <a:rPr lang="en-US" altLang="zh-CN" sz="2400" b="1" dirty="0" err="1"/>
              <a:t>TeraSort</a:t>
            </a:r>
            <a:r>
              <a:rPr lang="zh-CN" altLang="en-US" sz="2400" b="1" dirty="0"/>
              <a:t>参数调优测试</a:t>
            </a:r>
            <a:br>
              <a:rPr lang="en-US" altLang="zh-CN" sz="2400" dirty="0"/>
            </a:br>
            <a:r>
              <a:rPr lang="zh-CN" altLang="en-US" sz="1400" dirty="0"/>
              <a:t>使用</a:t>
            </a:r>
            <a:r>
              <a:rPr lang="en-US" altLang="zh-CN" sz="1400" dirty="0"/>
              <a:t>1G</a:t>
            </a:r>
            <a:r>
              <a:rPr lang="zh-CN" altLang="en-US" sz="1400" dirty="0"/>
              <a:t>的数据进行测试，改变</a:t>
            </a:r>
            <a:r>
              <a:rPr lang="en-US" altLang="zh-CN" sz="1400" dirty="0"/>
              <a:t>maps</a:t>
            </a:r>
            <a:r>
              <a:rPr lang="zh-CN" altLang="en-US" sz="1400" dirty="0"/>
              <a:t>或</a:t>
            </a:r>
            <a:r>
              <a:rPr lang="en-US" altLang="zh-CN" sz="1400" dirty="0"/>
              <a:t>reduces</a:t>
            </a:r>
            <a:r>
              <a:rPr lang="zh-CN" altLang="en-US" sz="1400" dirty="0"/>
              <a:t>的大小，记录变化。</a:t>
            </a:r>
            <a:endParaRPr lang="en-US" altLang="zh-CN" sz="1400" dirty="0"/>
          </a:p>
        </p:txBody>
      </p:sp>
      <p:graphicFrame>
        <p:nvGraphicFramePr>
          <p:cNvPr id="12" name="图表 11">
            <a:extLst>
              <a:ext uri="{FF2B5EF4-FFF2-40B4-BE49-F238E27FC236}">
                <a16:creationId xmlns:a16="http://schemas.microsoft.com/office/drawing/2014/main" id="{5F030740-2FD9-46EB-86CF-C6128A997D81}"/>
              </a:ext>
            </a:extLst>
          </p:cNvPr>
          <p:cNvGraphicFramePr>
            <a:graphicFrameLocks/>
          </p:cNvGraphicFramePr>
          <p:nvPr/>
        </p:nvGraphicFramePr>
        <p:xfrm>
          <a:off x="824753" y="2979484"/>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a:extLst>
              <a:ext uri="{FF2B5EF4-FFF2-40B4-BE49-F238E27FC236}">
                <a16:creationId xmlns:a16="http://schemas.microsoft.com/office/drawing/2014/main" id="{DD2E4FBA-31B3-46CF-BA0B-C6CB3D26B494}"/>
              </a:ext>
            </a:extLst>
          </p:cNvPr>
          <p:cNvSpPr/>
          <p:nvPr/>
        </p:nvSpPr>
        <p:spPr>
          <a:xfrm>
            <a:off x="6795247" y="3171137"/>
            <a:ext cx="4572000" cy="2110264"/>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当</a:t>
            </a:r>
            <a:r>
              <a:rPr lang="en-US" altLang="zh-CN" dirty="0">
                <a:solidFill>
                  <a:srgbClr val="4D4D4D"/>
                </a:solidFill>
                <a:latin typeface="Microsoft YaHei" panose="020B0503020204020204" pitchFamily="34" charset="-122"/>
                <a:ea typeface="Microsoft YaHei" panose="020B0503020204020204" pitchFamily="34" charset="-122"/>
              </a:rPr>
              <a:t>reduce task</a:t>
            </a:r>
            <a:r>
              <a:rPr lang="zh-CN" altLang="en-US" dirty="0">
                <a:solidFill>
                  <a:srgbClr val="4D4D4D"/>
                </a:solidFill>
                <a:latin typeface="Microsoft YaHei" panose="020B0503020204020204" pitchFamily="34" charset="-122"/>
                <a:ea typeface="Microsoft YaHei" panose="020B0503020204020204" pitchFamily="34" charset="-122"/>
              </a:rPr>
              <a:t>的值小于</a:t>
            </a:r>
            <a:r>
              <a:rPr lang="en-US" altLang="zh-CN" dirty="0">
                <a:solidFill>
                  <a:srgbClr val="4D4D4D"/>
                </a:solidFill>
                <a:latin typeface="Microsoft YaHei" panose="020B0503020204020204" pitchFamily="34" charset="-122"/>
                <a:ea typeface="Microsoft YaHei" panose="020B0503020204020204" pitchFamily="34" charset="-122"/>
              </a:rPr>
              <a:t>2</a:t>
            </a:r>
            <a:r>
              <a:rPr lang="zh-CN" altLang="en-US" dirty="0">
                <a:solidFill>
                  <a:srgbClr val="4D4D4D"/>
                </a:solidFill>
                <a:latin typeface="Microsoft YaHei" panose="020B0503020204020204" pitchFamily="34" charset="-122"/>
                <a:ea typeface="Microsoft YaHei" panose="020B0503020204020204" pitchFamily="34" charset="-122"/>
              </a:rPr>
              <a:t>时，总时间和</a:t>
            </a:r>
            <a:r>
              <a:rPr lang="en-US" altLang="zh-CN" dirty="0">
                <a:solidFill>
                  <a:srgbClr val="4D4D4D"/>
                </a:solidFill>
                <a:latin typeface="Microsoft YaHei" panose="020B0503020204020204" pitchFamily="34" charset="-122"/>
                <a:ea typeface="Microsoft YaHei" panose="020B0503020204020204" pitchFamily="34" charset="-122"/>
              </a:rPr>
              <a:t>Reduce</a:t>
            </a:r>
            <a:r>
              <a:rPr lang="zh-CN" altLang="en-US" dirty="0">
                <a:solidFill>
                  <a:srgbClr val="4D4D4D"/>
                </a:solidFill>
                <a:latin typeface="Microsoft YaHei" panose="020B0503020204020204" pitchFamily="34" charset="-122"/>
                <a:ea typeface="Microsoft YaHei" panose="020B0503020204020204" pitchFamily="34" charset="-122"/>
              </a:rPr>
              <a:t>时间都与</a:t>
            </a:r>
            <a:r>
              <a:rPr lang="en-US" altLang="zh-CN" dirty="0">
                <a:solidFill>
                  <a:srgbClr val="4D4D4D"/>
                </a:solidFill>
                <a:latin typeface="Microsoft YaHei" panose="020B0503020204020204" pitchFamily="34" charset="-122"/>
                <a:ea typeface="Microsoft YaHei" panose="020B0503020204020204" pitchFamily="34" charset="-122"/>
              </a:rPr>
              <a:t>Reduce task</a:t>
            </a:r>
            <a:r>
              <a:rPr lang="zh-CN" altLang="en-US" dirty="0">
                <a:solidFill>
                  <a:srgbClr val="4D4D4D"/>
                </a:solidFill>
                <a:latin typeface="Microsoft YaHei" panose="020B0503020204020204" pitchFamily="34" charset="-122"/>
                <a:ea typeface="Microsoft YaHei" panose="020B0503020204020204" pitchFamily="34" charset="-122"/>
              </a:rPr>
              <a:t>数量成反比关系。当</a:t>
            </a:r>
            <a:r>
              <a:rPr lang="en-US" altLang="zh-CN" dirty="0">
                <a:solidFill>
                  <a:srgbClr val="4D4D4D"/>
                </a:solidFill>
                <a:latin typeface="Microsoft YaHei" panose="020B0503020204020204" pitchFamily="34" charset="-122"/>
                <a:ea typeface="Microsoft YaHei" panose="020B0503020204020204" pitchFamily="34" charset="-122"/>
              </a:rPr>
              <a:t>reduce task</a:t>
            </a:r>
            <a:r>
              <a:rPr lang="zh-CN" altLang="en-US" dirty="0">
                <a:solidFill>
                  <a:srgbClr val="4D4D4D"/>
                </a:solidFill>
                <a:latin typeface="Microsoft YaHei" panose="020B0503020204020204" pitchFamily="34" charset="-122"/>
                <a:ea typeface="Microsoft YaHei" panose="020B0503020204020204" pitchFamily="34" charset="-122"/>
              </a:rPr>
              <a:t>的值大于</a:t>
            </a:r>
            <a:r>
              <a:rPr lang="en-US" altLang="zh-CN" dirty="0">
                <a:solidFill>
                  <a:srgbClr val="4D4D4D"/>
                </a:solidFill>
                <a:latin typeface="Microsoft YaHei" panose="020B0503020204020204" pitchFamily="34" charset="-122"/>
                <a:ea typeface="Microsoft YaHei" panose="020B0503020204020204" pitchFamily="34" charset="-122"/>
              </a:rPr>
              <a:t>2</a:t>
            </a:r>
            <a:r>
              <a:rPr lang="zh-CN" altLang="en-US" dirty="0">
                <a:solidFill>
                  <a:srgbClr val="4D4D4D"/>
                </a:solidFill>
                <a:latin typeface="Microsoft YaHei" panose="020B0503020204020204" pitchFamily="34" charset="-122"/>
                <a:ea typeface="Microsoft YaHei" panose="020B0503020204020204" pitchFamily="34" charset="-122"/>
              </a:rPr>
              <a:t>时，总时间和</a:t>
            </a:r>
            <a:r>
              <a:rPr lang="en-US" altLang="zh-CN" dirty="0">
                <a:solidFill>
                  <a:srgbClr val="4D4D4D"/>
                </a:solidFill>
                <a:latin typeface="Microsoft YaHei" panose="020B0503020204020204" pitchFamily="34" charset="-122"/>
                <a:ea typeface="Microsoft YaHei" panose="020B0503020204020204" pitchFamily="34" charset="-122"/>
              </a:rPr>
              <a:t>reduce</a:t>
            </a:r>
            <a:r>
              <a:rPr lang="zh-CN" altLang="en-US" dirty="0">
                <a:solidFill>
                  <a:srgbClr val="4D4D4D"/>
                </a:solidFill>
                <a:latin typeface="Microsoft YaHei" panose="020B0503020204020204" pitchFamily="34" charset="-122"/>
                <a:ea typeface="Microsoft YaHei" panose="020B0503020204020204" pitchFamily="34" charset="-122"/>
              </a:rPr>
              <a:t>时间基本保持恒定。</a:t>
            </a:r>
            <a:r>
              <a:rPr lang="en-US" altLang="zh-CN" dirty="0">
                <a:solidFill>
                  <a:srgbClr val="4D4D4D"/>
                </a:solidFill>
                <a:latin typeface="Microsoft YaHei" panose="020B0503020204020204" pitchFamily="34" charset="-122"/>
                <a:ea typeface="Microsoft YaHei" panose="020B0503020204020204" pitchFamily="34" charset="-122"/>
              </a:rPr>
              <a:t>Reduce task</a:t>
            </a:r>
            <a:r>
              <a:rPr lang="zh-CN" altLang="en-US" dirty="0">
                <a:solidFill>
                  <a:srgbClr val="4D4D4D"/>
                </a:solidFill>
                <a:latin typeface="Microsoft YaHei" panose="020B0503020204020204" pitchFamily="34" charset="-122"/>
                <a:ea typeface="Microsoft YaHei" panose="020B0503020204020204" pitchFamily="34" charset="-122"/>
              </a:rPr>
              <a:t>的数量应该设置为接近</a:t>
            </a:r>
            <a:r>
              <a:rPr lang="en-US" altLang="zh-CN" dirty="0">
                <a:solidFill>
                  <a:srgbClr val="4D4D4D"/>
                </a:solidFill>
                <a:latin typeface="Microsoft YaHei" panose="020B0503020204020204" pitchFamily="34" charset="-122"/>
                <a:ea typeface="Microsoft YaHei" panose="020B0503020204020204" pitchFamily="34" charset="-122"/>
              </a:rPr>
              <a:t>slave</a:t>
            </a:r>
            <a:r>
              <a:rPr lang="zh-CN" altLang="en-US" dirty="0">
                <a:solidFill>
                  <a:srgbClr val="4D4D4D"/>
                </a:solidFill>
                <a:latin typeface="Microsoft YaHei" panose="020B0503020204020204" pitchFamily="34" charset="-122"/>
                <a:ea typeface="Microsoft YaHei" panose="020B0503020204020204" pitchFamily="34" charset="-122"/>
              </a:rPr>
              <a:t>节点数量，或者适当大于节点数，不宜设置为比节点数量小太多。</a:t>
            </a:r>
            <a:endParaRPr lang="zh-CN" altLang="en-US" dirty="0"/>
          </a:p>
        </p:txBody>
      </p:sp>
      <p:graphicFrame>
        <p:nvGraphicFramePr>
          <p:cNvPr id="7" name="表格 6">
            <a:extLst>
              <a:ext uri="{FF2B5EF4-FFF2-40B4-BE49-F238E27FC236}">
                <a16:creationId xmlns:a16="http://schemas.microsoft.com/office/drawing/2014/main" id="{AE01D7D0-CC8E-4E3B-A4C9-2BA6CD2114B3}"/>
              </a:ext>
            </a:extLst>
          </p:cNvPr>
          <p:cNvGraphicFramePr>
            <a:graphicFrameLocks noGrp="1"/>
          </p:cNvGraphicFramePr>
          <p:nvPr/>
        </p:nvGraphicFramePr>
        <p:xfrm>
          <a:off x="824753" y="2251235"/>
          <a:ext cx="6705600" cy="35052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4210271167"/>
                    </a:ext>
                  </a:extLst>
                </a:gridCol>
                <a:gridCol w="609600">
                  <a:extLst>
                    <a:ext uri="{9D8B030D-6E8A-4147-A177-3AD203B41FA5}">
                      <a16:colId xmlns:a16="http://schemas.microsoft.com/office/drawing/2014/main" val="1784945166"/>
                    </a:ext>
                  </a:extLst>
                </a:gridCol>
                <a:gridCol w="609600">
                  <a:extLst>
                    <a:ext uri="{9D8B030D-6E8A-4147-A177-3AD203B41FA5}">
                      <a16:colId xmlns:a16="http://schemas.microsoft.com/office/drawing/2014/main" val="4115011026"/>
                    </a:ext>
                  </a:extLst>
                </a:gridCol>
                <a:gridCol w="609600">
                  <a:extLst>
                    <a:ext uri="{9D8B030D-6E8A-4147-A177-3AD203B41FA5}">
                      <a16:colId xmlns:a16="http://schemas.microsoft.com/office/drawing/2014/main" val="1615670587"/>
                    </a:ext>
                  </a:extLst>
                </a:gridCol>
                <a:gridCol w="609600">
                  <a:extLst>
                    <a:ext uri="{9D8B030D-6E8A-4147-A177-3AD203B41FA5}">
                      <a16:colId xmlns:a16="http://schemas.microsoft.com/office/drawing/2014/main" val="1960315091"/>
                    </a:ext>
                  </a:extLst>
                </a:gridCol>
                <a:gridCol w="609600">
                  <a:extLst>
                    <a:ext uri="{9D8B030D-6E8A-4147-A177-3AD203B41FA5}">
                      <a16:colId xmlns:a16="http://schemas.microsoft.com/office/drawing/2014/main" val="905766642"/>
                    </a:ext>
                  </a:extLst>
                </a:gridCol>
                <a:gridCol w="609600">
                  <a:extLst>
                    <a:ext uri="{9D8B030D-6E8A-4147-A177-3AD203B41FA5}">
                      <a16:colId xmlns:a16="http://schemas.microsoft.com/office/drawing/2014/main" val="422135346"/>
                    </a:ext>
                  </a:extLst>
                </a:gridCol>
                <a:gridCol w="609600">
                  <a:extLst>
                    <a:ext uri="{9D8B030D-6E8A-4147-A177-3AD203B41FA5}">
                      <a16:colId xmlns:a16="http://schemas.microsoft.com/office/drawing/2014/main" val="2674568863"/>
                    </a:ext>
                  </a:extLst>
                </a:gridCol>
                <a:gridCol w="609600">
                  <a:extLst>
                    <a:ext uri="{9D8B030D-6E8A-4147-A177-3AD203B41FA5}">
                      <a16:colId xmlns:a16="http://schemas.microsoft.com/office/drawing/2014/main" val="3160596839"/>
                    </a:ext>
                  </a:extLst>
                </a:gridCol>
                <a:gridCol w="609600">
                  <a:extLst>
                    <a:ext uri="{9D8B030D-6E8A-4147-A177-3AD203B41FA5}">
                      <a16:colId xmlns:a16="http://schemas.microsoft.com/office/drawing/2014/main" val="1674538683"/>
                    </a:ext>
                  </a:extLst>
                </a:gridCol>
                <a:gridCol w="609600">
                  <a:extLst>
                    <a:ext uri="{9D8B030D-6E8A-4147-A177-3AD203B41FA5}">
                      <a16:colId xmlns:a16="http://schemas.microsoft.com/office/drawing/2014/main" val="2812960640"/>
                    </a:ext>
                  </a:extLst>
                </a:gridCol>
              </a:tblGrid>
              <a:tr h="175260">
                <a:tc>
                  <a:txBody>
                    <a:bodyPr/>
                    <a:lstStyle/>
                    <a:p>
                      <a:pPr algn="l" fontAlgn="ctr"/>
                      <a:r>
                        <a:rPr lang="en-US" sz="1100" u="none" strike="noStrike">
                          <a:effectLst/>
                        </a:rPr>
                        <a:t>reduces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20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30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94396037"/>
                  </a:ext>
                </a:extLst>
              </a:tr>
              <a:tr h="175260">
                <a:tc>
                  <a:txBody>
                    <a:bodyPr/>
                    <a:lstStyle/>
                    <a:p>
                      <a:pPr algn="l" fontAlgn="ctr"/>
                      <a:r>
                        <a:rPr lang="en-US" sz="1100" u="none" strike="noStrike">
                          <a:effectLst/>
                        </a:rPr>
                        <a:t>time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167789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145678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149876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156789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167890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178976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175789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198768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215268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262338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308451380"/>
                  </a:ext>
                </a:extLst>
              </a:tr>
            </a:tbl>
          </a:graphicData>
        </a:graphic>
      </p:graphicFrame>
    </p:spTree>
    <p:extLst>
      <p:ext uri="{BB962C8B-B14F-4D97-AF65-F5344CB8AC3E}">
        <p14:creationId xmlns:p14="http://schemas.microsoft.com/office/powerpoint/2010/main" val="1971988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4.Terasort</a:t>
            </a:r>
            <a:endParaRPr lang="zh-CN" altLang="en-US" dirty="0"/>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5" name="文本框 4">
            <a:extLst>
              <a:ext uri="{FF2B5EF4-FFF2-40B4-BE49-F238E27FC236}">
                <a16:creationId xmlns:a16="http://schemas.microsoft.com/office/drawing/2014/main" id="{9128A295-EE6A-431C-9F52-DF9CD4857F40}"/>
              </a:ext>
            </a:extLst>
          </p:cNvPr>
          <p:cNvSpPr txBox="1"/>
          <p:nvPr/>
        </p:nvSpPr>
        <p:spPr>
          <a:xfrm>
            <a:off x="824753" y="1435631"/>
            <a:ext cx="6813177" cy="461665"/>
          </a:xfrm>
          <a:prstGeom prst="rect">
            <a:avLst/>
          </a:prstGeom>
          <a:noFill/>
        </p:spPr>
        <p:txBody>
          <a:bodyPr wrap="square" rtlCol="0">
            <a:spAutoFit/>
          </a:bodyPr>
          <a:lstStyle/>
          <a:p>
            <a:endParaRPr lang="en-US" altLang="zh-CN" sz="2400" dirty="0"/>
          </a:p>
        </p:txBody>
      </p:sp>
      <p:sp>
        <p:nvSpPr>
          <p:cNvPr id="6" name="矩形 5">
            <a:extLst>
              <a:ext uri="{FF2B5EF4-FFF2-40B4-BE49-F238E27FC236}">
                <a16:creationId xmlns:a16="http://schemas.microsoft.com/office/drawing/2014/main" id="{52C82684-F5EB-4B35-9BFE-E5166B94FC28}"/>
              </a:ext>
            </a:extLst>
          </p:cNvPr>
          <p:cNvSpPr/>
          <p:nvPr/>
        </p:nvSpPr>
        <p:spPr>
          <a:xfrm>
            <a:off x="824753" y="1435631"/>
            <a:ext cx="6096000" cy="677108"/>
          </a:xfrm>
          <a:prstGeom prst="rect">
            <a:avLst/>
          </a:prstGeom>
        </p:spPr>
        <p:txBody>
          <a:bodyPr>
            <a:spAutoFit/>
          </a:bodyPr>
          <a:lstStyle/>
          <a:p>
            <a:r>
              <a:rPr lang="en-US" altLang="zh-CN" sz="2400" b="1" dirty="0" err="1"/>
              <a:t>TeraSort</a:t>
            </a:r>
            <a:r>
              <a:rPr lang="zh-CN" altLang="en-US" sz="2400" b="1" dirty="0"/>
              <a:t>参数调优测试</a:t>
            </a:r>
            <a:br>
              <a:rPr lang="en-US" altLang="zh-CN" sz="2400" dirty="0"/>
            </a:br>
            <a:r>
              <a:rPr lang="zh-CN" altLang="en-US" sz="1400" dirty="0"/>
              <a:t>使用</a:t>
            </a:r>
            <a:r>
              <a:rPr lang="en-US" altLang="zh-CN" sz="1400" dirty="0"/>
              <a:t>1G</a:t>
            </a:r>
            <a:r>
              <a:rPr lang="zh-CN" altLang="en-US" sz="1400" dirty="0"/>
              <a:t>的数据进行测试，改变</a:t>
            </a:r>
            <a:r>
              <a:rPr lang="en-US" altLang="zh-CN" sz="1400" dirty="0"/>
              <a:t>maps</a:t>
            </a:r>
            <a:r>
              <a:rPr lang="zh-CN" altLang="en-US" sz="1400" dirty="0"/>
              <a:t>或</a:t>
            </a:r>
            <a:r>
              <a:rPr lang="en-US" altLang="zh-CN" sz="1400" dirty="0"/>
              <a:t>reduces</a:t>
            </a:r>
            <a:r>
              <a:rPr lang="zh-CN" altLang="en-US" sz="1400" dirty="0"/>
              <a:t>的大小，记录变化。</a:t>
            </a:r>
            <a:endParaRPr lang="en-US" altLang="zh-CN" sz="1400" dirty="0"/>
          </a:p>
        </p:txBody>
      </p:sp>
      <p:graphicFrame>
        <p:nvGraphicFramePr>
          <p:cNvPr id="12" name="图表 11">
            <a:extLst>
              <a:ext uri="{FF2B5EF4-FFF2-40B4-BE49-F238E27FC236}">
                <a16:creationId xmlns:a16="http://schemas.microsoft.com/office/drawing/2014/main" id="{5F030740-2FD9-46EB-86CF-C6128A997D81}"/>
              </a:ext>
            </a:extLst>
          </p:cNvPr>
          <p:cNvGraphicFramePr>
            <a:graphicFrameLocks/>
          </p:cNvGraphicFramePr>
          <p:nvPr/>
        </p:nvGraphicFramePr>
        <p:xfrm>
          <a:off x="824753" y="2979484"/>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a:extLst>
              <a:ext uri="{FF2B5EF4-FFF2-40B4-BE49-F238E27FC236}">
                <a16:creationId xmlns:a16="http://schemas.microsoft.com/office/drawing/2014/main" id="{DD2E4FBA-31B3-46CF-BA0B-C6CB3D26B494}"/>
              </a:ext>
            </a:extLst>
          </p:cNvPr>
          <p:cNvSpPr/>
          <p:nvPr/>
        </p:nvSpPr>
        <p:spPr>
          <a:xfrm>
            <a:off x="6095205" y="2995375"/>
            <a:ext cx="4572000" cy="1477328"/>
          </a:xfrm>
          <a:prstGeom prst="rect">
            <a:avLst/>
          </a:prstGeom>
        </p:spPr>
        <p:txBody>
          <a:bodyPr wrap="square">
            <a:spAutoFit/>
          </a:bodyPr>
          <a:lstStyle/>
          <a:p>
            <a:r>
              <a:rPr lang="zh-CN" altLang="en-US" dirty="0"/>
              <a:t>根据图可知，在数据集为</a:t>
            </a:r>
            <a:r>
              <a:rPr lang="en-US" altLang="zh-CN" dirty="0"/>
              <a:t>1G</a:t>
            </a:r>
            <a:r>
              <a:rPr lang="zh-CN" altLang="en-US" dirty="0"/>
              <a:t>时最好的</a:t>
            </a:r>
            <a:r>
              <a:rPr lang="en-US" altLang="zh-CN" dirty="0"/>
              <a:t>maps</a:t>
            </a:r>
            <a:r>
              <a:rPr lang="zh-CN" altLang="en-US" dirty="0"/>
              <a:t>参数设置是</a:t>
            </a:r>
            <a:r>
              <a:rPr lang="en-US" altLang="zh-CN" dirty="0"/>
              <a:t>6</a:t>
            </a:r>
            <a:r>
              <a:rPr lang="zh-CN" altLang="en-US" dirty="0"/>
              <a:t>，此时系统性能最佳。根据上面两个参数调节可知，我们在管理处理数据的时候，需要选取最好的</a:t>
            </a:r>
            <a:r>
              <a:rPr lang="en-US" altLang="zh-CN" dirty="0"/>
              <a:t>maps</a:t>
            </a:r>
            <a:r>
              <a:rPr lang="zh-CN" altLang="en-US" dirty="0"/>
              <a:t>和</a:t>
            </a:r>
            <a:r>
              <a:rPr lang="en-US" altLang="zh-CN" dirty="0"/>
              <a:t>reduces</a:t>
            </a:r>
            <a:r>
              <a:rPr lang="zh-CN" altLang="en-US" dirty="0"/>
              <a:t>大小。</a:t>
            </a:r>
          </a:p>
        </p:txBody>
      </p:sp>
      <p:graphicFrame>
        <p:nvGraphicFramePr>
          <p:cNvPr id="14" name="表格 13">
            <a:extLst>
              <a:ext uri="{FF2B5EF4-FFF2-40B4-BE49-F238E27FC236}">
                <a16:creationId xmlns:a16="http://schemas.microsoft.com/office/drawing/2014/main" id="{B581A805-C62B-4DF1-ABD9-BB7C4E2B9E9F}"/>
              </a:ext>
            </a:extLst>
          </p:cNvPr>
          <p:cNvGraphicFramePr>
            <a:graphicFrameLocks noGrp="1"/>
          </p:cNvGraphicFramePr>
          <p:nvPr/>
        </p:nvGraphicFramePr>
        <p:xfrm>
          <a:off x="824753" y="2279998"/>
          <a:ext cx="3657600" cy="35052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291223357"/>
                    </a:ext>
                  </a:extLst>
                </a:gridCol>
                <a:gridCol w="609600">
                  <a:extLst>
                    <a:ext uri="{9D8B030D-6E8A-4147-A177-3AD203B41FA5}">
                      <a16:colId xmlns:a16="http://schemas.microsoft.com/office/drawing/2014/main" val="3607707887"/>
                    </a:ext>
                  </a:extLst>
                </a:gridCol>
                <a:gridCol w="609600">
                  <a:extLst>
                    <a:ext uri="{9D8B030D-6E8A-4147-A177-3AD203B41FA5}">
                      <a16:colId xmlns:a16="http://schemas.microsoft.com/office/drawing/2014/main" val="2818846729"/>
                    </a:ext>
                  </a:extLst>
                </a:gridCol>
                <a:gridCol w="609600">
                  <a:extLst>
                    <a:ext uri="{9D8B030D-6E8A-4147-A177-3AD203B41FA5}">
                      <a16:colId xmlns:a16="http://schemas.microsoft.com/office/drawing/2014/main" val="2758966097"/>
                    </a:ext>
                  </a:extLst>
                </a:gridCol>
                <a:gridCol w="609600">
                  <a:extLst>
                    <a:ext uri="{9D8B030D-6E8A-4147-A177-3AD203B41FA5}">
                      <a16:colId xmlns:a16="http://schemas.microsoft.com/office/drawing/2014/main" val="1535723582"/>
                    </a:ext>
                  </a:extLst>
                </a:gridCol>
                <a:gridCol w="609600">
                  <a:extLst>
                    <a:ext uri="{9D8B030D-6E8A-4147-A177-3AD203B41FA5}">
                      <a16:colId xmlns:a16="http://schemas.microsoft.com/office/drawing/2014/main" val="2443516488"/>
                    </a:ext>
                  </a:extLst>
                </a:gridCol>
              </a:tblGrid>
              <a:tr h="175260">
                <a:tc>
                  <a:txBody>
                    <a:bodyPr/>
                    <a:lstStyle/>
                    <a:p>
                      <a:pPr algn="l" fontAlgn="ctr"/>
                      <a:r>
                        <a:rPr lang="en-US" sz="1100" u="none" strike="noStrike">
                          <a:effectLst/>
                        </a:rPr>
                        <a:t>maps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990449499"/>
                  </a:ext>
                </a:extLst>
              </a:tr>
              <a:tr h="175260">
                <a:tc>
                  <a:txBody>
                    <a:bodyPr/>
                    <a:lstStyle/>
                    <a:p>
                      <a:pPr algn="l" fontAlgn="ctr"/>
                      <a:r>
                        <a:rPr lang="en-US" sz="1100" u="none" strike="noStrike">
                          <a:effectLst/>
                        </a:rPr>
                        <a:t>time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71457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67986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61097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67897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70009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44087143"/>
                  </a:ext>
                </a:extLst>
              </a:tr>
            </a:tbl>
          </a:graphicData>
        </a:graphic>
      </p:graphicFrame>
      <p:graphicFrame>
        <p:nvGraphicFramePr>
          <p:cNvPr id="15" name="图表 14">
            <a:extLst>
              <a:ext uri="{FF2B5EF4-FFF2-40B4-BE49-F238E27FC236}">
                <a16:creationId xmlns:a16="http://schemas.microsoft.com/office/drawing/2014/main" id="{BDD57E10-E898-4067-8892-6D78A615D285}"/>
              </a:ext>
            </a:extLst>
          </p:cNvPr>
          <p:cNvGraphicFramePr>
            <a:graphicFrameLocks/>
          </p:cNvGraphicFramePr>
          <p:nvPr/>
        </p:nvGraphicFramePr>
        <p:xfrm>
          <a:off x="669924" y="2995375"/>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87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íṩļïḓê"/>
        <p:cNvGrpSpPr/>
        <p:nvPr/>
      </p:nvGrpSpPr>
      <p:grpSpPr>
        <a:xfrm>
          <a:off x="0" y="0"/>
          <a:ext cx="0" cy="0"/>
          <a:chOff x="0" y="0"/>
          <a:chExt cx="0" cy="0"/>
        </a:xfrm>
      </p:grpSpPr>
      <p:sp>
        <p:nvSpPr>
          <p:cNvPr id="2" name="ïšḻídé"/>
          <p:cNvSpPr>
            <a:spLocks noGrp="1"/>
          </p:cNvSpPr>
          <p:nvPr>
            <p:ph type="title"/>
          </p:nvPr>
        </p:nvSpPr>
        <p:spPr/>
        <p:txBody>
          <a:bodyPr/>
          <a:lstStyle/>
          <a:p>
            <a:r>
              <a:rPr lang="en-US" altLang="zh-CN" dirty="0"/>
              <a:t> Part2:</a:t>
            </a:r>
            <a:r>
              <a:rPr lang="zh-CN" altLang="en-US" dirty="0"/>
              <a:t> </a:t>
            </a:r>
            <a:r>
              <a:rPr lang="en-US" altLang="zh-CN" dirty="0"/>
              <a:t>Hadoop</a:t>
            </a:r>
            <a:r>
              <a:rPr lang="zh-CN" altLang="en-US" dirty="0"/>
              <a:t>平台测试</a:t>
            </a:r>
            <a:r>
              <a:rPr lang="en-US" altLang="zh-CN" dirty="0"/>
              <a:t>--</a:t>
            </a:r>
            <a:r>
              <a:rPr lang="en-US" altLang="zh-CN" dirty="0" err="1"/>
              <a:t>数据集</a:t>
            </a:r>
            <a:r>
              <a:rPr lang="zh-CN" altLang="en-US" dirty="0"/>
              <a:t>分析测试</a:t>
            </a:r>
            <a:r>
              <a:rPr lang="en-US" altLang="zh-CN" dirty="0"/>
              <a:t>        </a:t>
            </a:r>
          </a:p>
        </p:txBody>
      </p:sp>
      <p:sp>
        <p:nvSpPr>
          <p:cNvPr id="3" name="ïṩļîḋè"/>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4" name="îṥļiḓê"/>
          <p:cNvSpPr>
            <a:spLocks noGrp="1"/>
          </p:cNvSpPr>
          <p:nvPr>
            <p:ph type="sldNum" sz="quarter" idx="12"/>
          </p:nvPr>
        </p:nvSpPr>
        <p:spPr/>
        <p:txBody>
          <a:bodyPr/>
          <a:lstStyle/>
          <a:p>
            <a:fld id="{5DD3DB80-B894-403A-B48E-6FDC1A72010E}" type="slidenum">
              <a:rPr lang="zh-CN" altLang="en-US" smtClean="0"/>
              <a:t>28</a:t>
            </a:fld>
            <a:endParaRPr lang="zh-CN" altLang="en-US"/>
          </a:p>
        </p:txBody>
      </p:sp>
      <p:sp>
        <p:nvSpPr>
          <p:cNvPr id="5" name="文本框 4"/>
          <p:cNvSpPr txBox="1"/>
          <p:nvPr/>
        </p:nvSpPr>
        <p:spPr>
          <a:xfrm>
            <a:off x="768485" y="1138136"/>
            <a:ext cx="7147425" cy="1477328"/>
          </a:xfrm>
          <a:prstGeom prst="rect">
            <a:avLst/>
          </a:prstGeom>
          <a:noFill/>
        </p:spPr>
        <p:txBody>
          <a:bodyPr wrap="square" rtlCol="0" anchor="t">
            <a:spAutoFit/>
          </a:bodyPr>
          <a:lstStyle/>
          <a:p>
            <a:pPr marL="285750" indent="-285750">
              <a:buFont typeface="Wingdings" pitchFamily="2" charset="2"/>
              <a:buChar char="l"/>
            </a:pPr>
            <a:r>
              <a:rPr lang="zh-CN" altLang="en-US" dirty="0"/>
              <a:t>数据集选取：</a:t>
            </a:r>
            <a:endParaRPr lang="en-US" altLang="zh-CN" dirty="0"/>
          </a:p>
          <a:p>
            <a:r>
              <a:rPr lang="zh-CN" altLang="en-US" dirty="0"/>
              <a:t>    20newsgroups数据集是用于文本分类、文本挖据和信息检索研究的国际标准数据集之一。数据集收集了大约20,000左右的新闻组文档，均匀分为20个不同主题的新闻组集合。一些新闻组的主题特别相似，还有一些却完全不相关。</a:t>
            </a:r>
          </a:p>
        </p:txBody>
      </p:sp>
      <p:pic>
        <p:nvPicPr>
          <p:cNvPr id="11" name="图片 10" descr="{348A8579-A1B0-02D9-0058-A5BBE27FB22A}"/>
          <p:cNvPicPr>
            <a:picLocks noChangeAspect="1"/>
          </p:cNvPicPr>
          <p:nvPr/>
        </p:nvPicPr>
        <p:blipFill>
          <a:blip r:embed="rId3"/>
          <a:stretch>
            <a:fillRect/>
          </a:stretch>
        </p:blipFill>
        <p:spPr>
          <a:xfrm>
            <a:off x="768485" y="5017135"/>
            <a:ext cx="10273084" cy="946785"/>
          </a:xfrm>
          <a:prstGeom prst="rect">
            <a:avLst/>
          </a:prstGeom>
        </p:spPr>
      </p:pic>
      <p:pic>
        <p:nvPicPr>
          <p:cNvPr id="12" name="图片 11"/>
          <p:cNvPicPr>
            <a:picLocks noChangeAspect="1"/>
          </p:cNvPicPr>
          <p:nvPr/>
        </p:nvPicPr>
        <p:blipFill>
          <a:blip r:embed="rId4"/>
          <a:stretch>
            <a:fillRect/>
          </a:stretch>
        </p:blipFill>
        <p:spPr>
          <a:xfrm>
            <a:off x="7673975" y="1759585"/>
            <a:ext cx="4297045" cy="2430780"/>
          </a:xfrm>
          <a:prstGeom prst="rect">
            <a:avLst/>
          </a:prstGeom>
        </p:spPr>
      </p:pic>
      <p:sp>
        <p:nvSpPr>
          <p:cNvPr id="13" name="文本框 12"/>
          <p:cNvSpPr txBox="1"/>
          <p:nvPr/>
        </p:nvSpPr>
        <p:spPr>
          <a:xfrm>
            <a:off x="8610600" y="4190365"/>
            <a:ext cx="2540000" cy="275590"/>
          </a:xfrm>
          <a:prstGeom prst="rect">
            <a:avLst/>
          </a:prstGeom>
          <a:noFill/>
        </p:spPr>
        <p:txBody>
          <a:bodyPr wrap="square" rtlCol="0" anchor="t">
            <a:spAutoFit/>
          </a:bodyPr>
          <a:lstStyle/>
          <a:p>
            <a:r>
              <a:rPr lang="zh-CN" altLang="en-US" sz="1200"/>
              <a:t>newsgroups数据集文档分布情况</a:t>
            </a:r>
          </a:p>
        </p:txBody>
      </p:sp>
      <p:sp>
        <p:nvSpPr>
          <p:cNvPr id="6" name="文本框 5">
            <a:extLst>
              <a:ext uri="{FF2B5EF4-FFF2-40B4-BE49-F238E27FC236}">
                <a16:creationId xmlns:a16="http://schemas.microsoft.com/office/drawing/2014/main" id="{9447218A-8D5C-6B46-8681-A27F8E0417F2}"/>
              </a:ext>
            </a:extLst>
          </p:cNvPr>
          <p:cNvSpPr txBox="1"/>
          <p:nvPr/>
        </p:nvSpPr>
        <p:spPr>
          <a:xfrm>
            <a:off x="768485" y="4465955"/>
            <a:ext cx="3200400" cy="369332"/>
          </a:xfrm>
          <a:prstGeom prst="rect">
            <a:avLst/>
          </a:prstGeom>
          <a:noFill/>
        </p:spPr>
        <p:txBody>
          <a:bodyPr wrap="square" rtlCol="0">
            <a:spAutoFit/>
          </a:bodyPr>
          <a:lstStyle/>
          <a:p>
            <a:pPr marL="285750" indent="-285750">
              <a:buFont typeface="Wingdings" pitchFamily="2" charset="2"/>
              <a:buChar char="l"/>
            </a:pPr>
            <a:r>
              <a:rPr kumimoji="1" lang="zh-CN" altLang="en-US" dirty="0"/>
              <a:t>数据集中的文本类别</a:t>
            </a:r>
          </a:p>
        </p:txBody>
      </p:sp>
    </p:spTree>
    <p:extLst>
      <p:ext uri="{BB962C8B-B14F-4D97-AF65-F5344CB8AC3E}">
        <p14:creationId xmlns:p14="http://schemas.microsoft.com/office/powerpoint/2010/main" val="219637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Part2:</a:t>
            </a:r>
            <a:r>
              <a:rPr lang="zh-CN" altLang="en-US" dirty="0"/>
              <a:t> </a:t>
            </a:r>
            <a:r>
              <a:rPr lang="en-US" altLang="zh-CN" dirty="0"/>
              <a:t>Hadoop</a:t>
            </a:r>
            <a:r>
              <a:rPr lang="zh-CN" altLang="en-US" dirty="0"/>
              <a:t>平台测试</a:t>
            </a:r>
            <a:r>
              <a:rPr lang="en-US" altLang="zh-CN" dirty="0"/>
              <a:t>--</a:t>
            </a:r>
            <a:r>
              <a:rPr lang="en-US" altLang="zh-CN" dirty="0" err="1"/>
              <a:t>数据集</a:t>
            </a:r>
            <a:r>
              <a:rPr lang="zh-CN" altLang="en-US" dirty="0"/>
              <a:t>分析测试</a:t>
            </a:r>
          </a:p>
        </p:txBody>
      </p:sp>
      <p:sp>
        <p:nvSpPr>
          <p:cNvPr id="4" name="文本框 3"/>
          <p:cNvSpPr txBox="1"/>
          <p:nvPr/>
        </p:nvSpPr>
        <p:spPr>
          <a:xfrm>
            <a:off x="824230" y="1673225"/>
            <a:ext cx="4889500" cy="1476375"/>
          </a:xfrm>
          <a:prstGeom prst="rect">
            <a:avLst/>
          </a:prstGeom>
          <a:noFill/>
        </p:spPr>
        <p:txBody>
          <a:bodyPr wrap="square" rtlCol="0" anchor="t">
            <a:spAutoFit/>
          </a:bodyPr>
          <a:lstStyle/>
          <a:p>
            <a:r>
              <a:rPr lang="zh-CN" altLang="en-US"/>
              <a:t>kMeans算法（k-means clustering algorithm）是一种迭代求解的聚类分析算法，其步骤是随机选取K个对象作为初始的聚类中心，然后计算每个对象与各个种子聚类中心之间的距离，把每个对象分配给距离它最近的聚类中心。</a:t>
            </a:r>
          </a:p>
        </p:txBody>
      </p:sp>
      <p:pic>
        <p:nvPicPr>
          <p:cNvPr id="8" name="图片 7"/>
          <p:cNvPicPr>
            <a:picLocks noChangeAspect="1"/>
          </p:cNvPicPr>
          <p:nvPr/>
        </p:nvPicPr>
        <p:blipFill>
          <a:blip r:embed="rId2"/>
          <a:stretch>
            <a:fillRect/>
          </a:stretch>
        </p:blipFill>
        <p:spPr>
          <a:xfrm>
            <a:off x="6392545" y="3434080"/>
            <a:ext cx="5008880" cy="2504440"/>
          </a:xfrm>
          <a:prstGeom prst="rect">
            <a:avLst/>
          </a:prstGeom>
        </p:spPr>
      </p:pic>
      <p:sp>
        <p:nvSpPr>
          <p:cNvPr id="5" name="文本框 4">
            <a:extLst>
              <a:ext uri="{FF2B5EF4-FFF2-40B4-BE49-F238E27FC236}">
                <a16:creationId xmlns:a16="http://schemas.microsoft.com/office/drawing/2014/main" id="{700AE2FE-5CDA-394B-8304-A1005BB1148F}"/>
              </a:ext>
            </a:extLst>
          </p:cNvPr>
          <p:cNvSpPr txBox="1"/>
          <p:nvPr/>
        </p:nvSpPr>
        <p:spPr>
          <a:xfrm>
            <a:off x="824230" y="1284051"/>
            <a:ext cx="3524034" cy="369332"/>
          </a:xfrm>
          <a:prstGeom prst="rect">
            <a:avLst/>
          </a:prstGeom>
          <a:noFill/>
        </p:spPr>
        <p:txBody>
          <a:bodyPr wrap="square" rtlCol="0">
            <a:spAutoFit/>
          </a:bodyPr>
          <a:lstStyle/>
          <a:p>
            <a:pPr marL="285750" indent="-285750">
              <a:buFont typeface="Wingdings" pitchFamily="2" charset="2"/>
              <a:buChar char="l"/>
            </a:pPr>
            <a:r>
              <a:rPr kumimoji="1" lang="zh-CN" altLang="en-US" dirty="0"/>
              <a:t>分析方法</a:t>
            </a:r>
          </a:p>
        </p:txBody>
      </p:sp>
    </p:spTree>
    <p:extLst>
      <p:ext uri="{BB962C8B-B14F-4D97-AF65-F5344CB8AC3E}">
        <p14:creationId xmlns:p14="http://schemas.microsoft.com/office/powerpoint/2010/main" val="167027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98CC-656D-EA43-8CCA-FB297E404BA9}"/>
              </a:ext>
            </a:extLst>
          </p:cNvPr>
          <p:cNvSpPr>
            <a:spLocks noGrp="1"/>
          </p:cNvSpPr>
          <p:nvPr>
            <p:ph type="title"/>
          </p:nvPr>
        </p:nvSpPr>
        <p:spPr/>
        <p:txBody>
          <a:bodyPr/>
          <a:lstStyle/>
          <a:p>
            <a:r>
              <a:rPr lang="zh-CN" altLang="en-US" dirty="0"/>
              <a:t>选题动机</a:t>
            </a:r>
            <a:endParaRPr kumimoji="1" lang="zh-CN" altLang="en-US" dirty="0"/>
          </a:p>
        </p:txBody>
      </p:sp>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6" name="文本框 5">
            <a:extLst>
              <a:ext uri="{FF2B5EF4-FFF2-40B4-BE49-F238E27FC236}">
                <a16:creationId xmlns:a16="http://schemas.microsoft.com/office/drawing/2014/main" id="{6F6B3D84-1D1C-F547-8612-51C6BB2D551E}"/>
              </a:ext>
            </a:extLst>
          </p:cNvPr>
          <p:cNvSpPr txBox="1"/>
          <p:nvPr/>
        </p:nvSpPr>
        <p:spPr>
          <a:xfrm>
            <a:off x="669924" y="1393371"/>
            <a:ext cx="10977789" cy="4458400"/>
          </a:xfrm>
          <a:prstGeom prst="rect">
            <a:avLst/>
          </a:prstGeom>
          <a:noFill/>
        </p:spPr>
        <p:txBody>
          <a:bodyPr wrap="square" rtlCol="0">
            <a:spAutoFit/>
          </a:bodyPr>
          <a:lstStyle/>
          <a:p>
            <a:pPr>
              <a:lnSpc>
                <a:spcPct val="150000"/>
              </a:lnSpc>
            </a:pPr>
            <a:r>
              <a:rPr kumimoji="1" lang="zh-CN" altLang="en-US" sz="2400" dirty="0"/>
              <a:t>        近年来，中国高校毕业生数量逐年增多，大学生面临严峻的就业形势，毕业生的就业受到前所未有的挑战，大学生在毕业后能否顺利就业，已成为全社会普遍关注的热点问题。要建设好社会，当然不能缺了人才，而中国的人才培养几乎都是靠高校这条路出来的，种种国情考虑下，青年就业问题，尤其是大学毕业生就业问题已成为社会关注的难点问题之一。自</a:t>
            </a:r>
            <a:r>
              <a:rPr kumimoji="1" lang="en-US" altLang="zh-CN" sz="2400" dirty="0"/>
              <a:t>2006</a:t>
            </a:r>
            <a:r>
              <a:rPr kumimoji="1" lang="zh-CN" altLang="en-US" sz="2400" dirty="0"/>
              <a:t>年起，中国每年需要就业的大学生超过</a:t>
            </a:r>
            <a:r>
              <a:rPr kumimoji="1" lang="en-US" altLang="zh-CN" sz="2400" dirty="0"/>
              <a:t>400</a:t>
            </a:r>
            <a:r>
              <a:rPr kumimoji="1" lang="zh-CN" altLang="en-US" sz="2400" dirty="0"/>
              <a:t>万人，而大学生就业率一直徘徊在</a:t>
            </a:r>
            <a:r>
              <a:rPr kumimoji="1" lang="en-US" altLang="zh-CN" sz="2400" dirty="0"/>
              <a:t>70%</a:t>
            </a:r>
            <a:r>
              <a:rPr kumimoji="1" lang="zh-CN" altLang="en-US" sz="2400" dirty="0"/>
              <a:t>左右，现在更是到了</a:t>
            </a:r>
            <a:r>
              <a:rPr kumimoji="1" lang="en-US" altLang="zh-CN" sz="2400" dirty="0"/>
              <a:t>60%</a:t>
            </a:r>
            <a:r>
              <a:rPr kumimoji="1" lang="zh-CN" altLang="en-US" sz="2400" dirty="0"/>
              <a:t>的边界，这些数字表明，大学毕业生客观上已经成为中国城镇就业的主要目标群体，“大学生就业难”这一问题已经成为一个客观事实。</a:t>
            </a:r>
            <a:endParaRPr kumimoji="1" lang="zh-CN" altLang="en-US" dirty="0"/>
          </a:p>
        </p:txBody>
      </p:sp>
    </p:spTree>
    <p:extLst>
      <p:ext uri="{BB962C8B-B14F-4D97-AF65-F5344CB8AC3E}">
        <p14:creationId xmlns:p14="http://schemas.microsoft.com/office/powerpoint/2010/main" val="375784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Part2:</a:t>
            </a:r>
            <a:r>
              <a:rPr lang="zh-CN" altLang="en-US" dirty="0"/>
              <a:t> </a:t>
            </a:r>
            <a:r>
              <a:rPr lang="en-US" altLang="zh-CN" dirty="0"/>
              <a:t>Hadoop</a:t>
            </a:r>
            <a:r>
              <a:rPr lang="zh-CN" altLang="en-US" dirty="0"/>
              <a:t>平台测试</a:t>
            </a:r>
            <a:r>
              <a:rPr lang="en-US" altLang="zh-CN" dirty="0"/>
              <a:t>--</a:t>
            </a:r>
            <a:r>
              <a:rPr lang="en-US" altLang="zh-CN" dirty="0" err="1"/>
              <a:t>数据集</a:t>
            </a:r>
            <a:r>
              <a:rPr lang="zh-CN" altLang="en-US" dirty="0"/>
              <a:t>分析测试</a:t>
            </a:r>
          </a:p>
        </p:txBody>
      </p:sp>
      <p:sp>
        <p:nvSpPr>
          <p:cNvPr id="3" name="文本框 2"/>
          <p:cNvSpPr txBox="1"/>
          <p:nvPr/>
        </p:nvSpPr>
        <p:spPr>
          <a:xfrm>
            <a:off x="748664" y="2019933"/>
            <a:ext cx="3886835" cy="368300"/>
          </a:xfrm>
          <a:prstGeom prst="rect">
            <a:avLst/>
          </a:prstGeom>
          <a:noFill/>
        </p:spPr>
        <p:txBody>
          <a:bodyPr wrap="square" rtlCol="0" anchor="t">
            <a:spAutoFit/>
          </a:bodyPr>
          <a:lstStyle/>
          <a:p>
            <a:r>
              <a:rPr lang="zh-CN" altLang="en-US" dirty="0"/>
              <a:t>数据的读取，并转化为向量</a:t>
            </a:r>
          </a:p>
        </p:txBody>
      </p:sp>
      <p:pic>
        <p:nvPicPr>
          <p:cNvPr id="4" name="图片 3" descr="截屏2019-11-12下午4.24.28"/>
          <p:cNvPicPr>
            <a:picLocks noChangeAspect="1"/>
          </p:cNvPicPr>
          <p:nvPr/>
        </p:nvPicPr>
        <p:blipFill>
          <a:blip r:embed="rId2"/>
          <a:stretch>
            <a:fillRect/>
          </a:stretch>
        </p:blipFill>
        <p:spPr>
          <a:xfrm>
            <a:off x="748665" y="2388233"/>
            <a:ext cx="8180070" cy="1233805"/>
          </a:xfrm>
          <a:prstGeom prst="rect">
            <a:avLst/>
          </a:prstGeom>
        </p:spPr>
      </p:pic>
      <p:pic>
        <p:nvPicPr>
          <p:cNvPr id="5" name="图片 4" descr="截屏2019-11-12上午11.22.50"/>
          <p:cNvPicPr>
            <a:picLocks noChangeAspect="1"/>
          </p:cNvPicPr>
          <p:nvPr/>
        </p:nvPicPr>
        <p:blipFill>
          <a:blip r:embed="rId3"/>
          <a:srcRect l="-116" r="32184" b="81762"/>
          <a:stretch>
            <a:fillRect/>
          </a:stretch>
        </p:blipFill>
        <p:spPr>
          <a:xfrm>
            <a:off x="748665" y="4133215"/>
            <a:ext cx="4815840" cy="1821815"/>
          </a:xfrm>
          <a:prstGeom prst="rect">
            <a:avLst/>
          </a:prstGeom>
        </p:spPr>
      </p:pic>
      <p:sp>
        <p:nvSpPr>
          <p:cNvPr id="6" name="文本框 5"/>
          <p:cNvSpPr txBox="1"/>
          <p:nvPr/>
        </p:nvSpPr>
        <p:spPr>
          <a:xfrm>
            <a:off x="758393" y="3726815"/>
            <a:ext cx="3886835" cy="368300"/>
          </a:xfrm>
          <a:prstGeom prst="rect">
            <a:avLst/>
          </a:prstGeom>
          <a:noFill/>
        </p:spPr>
        <p:txBody>
          <a:bodyPr wrap="square" rtlCol="0" anchor="t">
            <a:spAutoFit/>
          </a:bodyPr>
          <a:lstStyle/>
          <a:p>
            <a:r>
              <a:rPr lang="zh-CN" altLang="en-US" dirty="0"/>
              <a:t>开始</a:t>
            </a:r>
            <a:r>
              <a:rPr lang="en-US" altLang="zh-CN" dirty="0" err="1"/>
              <a:t>Kmeans</a:t>
            </a:r>
            <a:r>
              <a:rPr lang="zh-CN" altLang="en-US" dirty="0"/>
              <a:t>聚类</a:t>
            </a:r>
          </a:p>
        </p:txBody>
      </p:sp>
      <p:pic>
        <p:nvPicPr>
          <p:cNvPr id="7" name="图片 6" descr="截屏2019-11-12上午11.22.40"/>
          <p:cNvPicPr>
            <a:picLocks noChangeAspect="1"/>
          </p:cNvPicPr>
          <p:nvPr/>
        </p:nvPicPr>
        <p:blipFill>
          <a:blip r:embed="rId4"/>
          <a:srcRect l="410" t="297" r="26915" b="75795"/>
          <a:stretch>
            <a:fillRect/>
          </a:stretch>
        </p:blipFill>
        <p:spPr>
          <a:xfrm>
            <a:off x="6944009" y="4133215"/>
            <a:ext cx="3969452" cy="1802643"/>
          </a:xfrm>
          <a:prstGeom prst="rect">
            <a:avLst/>
          </a:prstGeom>
        </p:spPr>
      </p:pic>
      <p:sp>
        <p:nvSpPr>
          <p:cNvPr id="9" name="文本框 8">
            <a:extLst>
              <a:ext uri="{FF2B5EF4-FFF2-40B4-BE49-F238E27FC236}">
                <a16:creationId xmlns:a16="http://schemas.microsoft.com/office/drawing/2014/main" id="{0900F770-2206-A345-AF61-0982B7BD111D}"/>
              </a:ext>
            </a:extLst>
          </p:cNvPr>
          <p:cNvSpPr txBox="1"/>
          <p:nvPr/>
        </p:nvSpPr>
        <p:spPr>
          <a:xfrm>
            <a:off x="748387" y="1201151"/>
            <a:ext cx="10693636" cy="646331"/>
          </a:xfrm>
          <a:prstGeom prst="rect">
            <a:avLst/>
          </a:prstGeom>
          <a:noFill/>
        </p:spPr>
        <p:txBody>
          <a:bodyPr wrap="square" rtlCol="0">
            <a:spAutoFit/>
          </a:bodyPr>
          <a:lstStyle/>
          <a:p>
            <a:r>
              <a:rPr kumimoji="1" lang="zh-CN" altLang="en-US" dirty="0"/>
              <a:t>采用了</a:t>
            </a:r>
            <a:r>
              <a:rPr lang="zh-CN" altLang="zh-CN" dirty="0"/>
              <a:t>Mahout </a:t>
            </a:r>
            <a:r>
              <a:rPr lang="zh-CN" altLang="en-US" dirty="0"/>
              <a:t>实现</a:t>
            </a:r>
            <a:r>
              <a:rPr lang="en-US" altLang="zh-CN" dirty="0" err="1"/>
              <a:t>Kmeans</a:t>
            </a:r>
            <a:endParaRPr lang="en-US" altLang="zh-CN" dirty="0"/>
          </a:p>
          <a:p>
            <a:r>
              <a:rPr lang="en-US" altLang="zh-CN" dirty="0"/>
              <a:t>Mahout</a:t>
            </a:r>
            <a:r>
              <a:rPr lang="zh-CN" altLang="zh-CN" dirty="0"/>
              <a:t>是一个很强大的数据挖掘工具，是一个分布式机器学习算法的集合</a:t>
            </a:r>
            <a:endParaRPr kumimoji="1" lang="zh-CN" altLang="en-US" dirty="0"/>
          </a:p>
        </p:txBody>
      </p:sp>
    </p:spTree>
    <p:extLst>
      <p:ext uri="{BB962C8B-B14F-4D97-AF65-F5344CB8AC3E}">
        <p14:creationId xmlns:p14="http://schemas.microsoft.com/office/powerpoint/2010/main" val="108221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Part2:</a:t>
            </a:r>
            <a:r>
              <a:rPr lang="zh-CN" altLang="en-US" dirty="0"/>
              <a:t> </a:t>
            </a:r>
            <a:r>
              <a:rPr lang="en-US" altLang="zh-CN" dirty="0"/>
              <a:t>Hadoop</a:t>
            </a:r>
            <a:r>
              <a:rPr lang="zh-CN" altLang="en-US" dirty="0"/>
              <a:t>平台测试</a:t>
            </a:r>
            <a:r>
              <a:rPr lang="en-US" altLang="zh-CN" dirty="0"/>
              <a:t>--</a:t>
            </a:r>
            <a:r>
              <a:rPr lang="en-US" altLang="zh-CN" dirty="0" err="1"/>
              <a:t>数据集</a:t>
            </a:r>
            <a:r>
              <a:rPr lang="zh-CN" altLang="en-US" dirty="0"/>
              <a:t>分析测试</a:t>
            </a:r>
          </a:p>
        </p:txBody>
      </p:sp>
      <p:sp>
        <p:nvSpPr>
          <p:cNvPr id="6" name="文本框 5"/>
          <p:cNvSpPr txBox="1"/>
          <p:nvPr/>
        </p:nvSpPr>
        <p:spPr>
          <a:xfrm>
            <a:off x="866140" y="1123632"/>
            <a:ext cx="2540000" cy="460375"/>
          </a:xfrm>
          <a:prstGeom prst="rect">
            <a:avLst/>
          </a:prstGeom>
          <a:noFill/>
        </p:spPr>
        <p:txBody>
          <a:bodyPr wrap="square" rtlCol="0" anchor="t">
            <a:spAutoFit/>
          </a:bodyPr>
          <a:lstStyle/>
          <a:p>
            <a:r>
              <a:rPr lang="zh-CN" altLang="en-US" sz="2400" b="1" dirty="0"/>
              <a:t>结果展示（部分）</a:t>
            </a:r>
          </a:p>
        </p:txBody>
      </p:sp>
      <p:pic>
        <p:nvPicPr>
          <p:cNvPr id="8" name="图片 7" descr="截屏2019-11-12下午5.12.49"/>
          <p:cNvPicPr>
            <a:picLocks noChangeAspect="1"/>
          </p:cNvPicPr>
          <p:nvPr/>
        </p:nvPicPr>
        <p:blipFill>
          <a:blip r:embed="rId2"/>
          <a:srcRect l="522" t="-201" r="129" b="76464"/>
          <a:stretch>
            <a:fillRect/>
          </a:stretch>
        </p:blipFill>
        <p:spPr>
          <a:xfrm>
            <a:off x="866140" y="1678939"/>
            <a:ext cx="9309735" cy="1572260"/>
          </a:xfrm>
          <a:prstGeom prst="rect">
            <a:avLst/>
          </a:prstGeom>
        </p:spPr>
      </p:pic>
      <p:pic>
        <p:nvPicPr>
          <p:cNvPr id="9" name="图片 8" descr="截屏2019-11-12下午5.13.14"/>
          <p:cNvPicPr>
            <a:picLocks noChangeAspect="1"/>
          </p:cNvPicPr>
          <p:nvPr/>
        </p:nvPicPr>
        <p:blipFill>
          <a:blip r:embed="rId3"/>
          <a:srcRect t="75198" r="-278"/>
          <a:stretch>
            <a:fillRect/>
          </a:stretch>
        </p:blipFill>
        <p:spPr>
          <a:xfrm>
            <a:off x="866140" y="3606802"/>
            <a:ext cx="9309735" cy="1339842"/>
          </a:xfrm>
          <a:prstGeom prst="rect">
            <a:avLst/>
          </a:prstGeom>
        </p:spPr>
      </p:pic>
    </p:spTree>
    <p:extLst>
      <p:ext uri="{BB962C8B-B14F-4D97-AF65-F5344CB8AC3E}">
        <p14:creationId xmlns:p14="http://schemas.microsoft.com/office/powerpoint/2010/main" val="247505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E1CF95-2308-CB4B-ABB6-629B6597C49A}"/>
              </a:ext>
            </a:extLst>
          </p:cNvPr>
          <p:cNvSpPr>
            <a:spLocks noGrp="1"/>
          </p:cNvSpPr>
          <p:nvPr>
            <p:ph type="title"/>
          </p:nvPr>
        </p:nvSpPr>
        <p:spPr/>
        <p:txBody>
          <a:bodyPr/>
          <a:lstStyle/>
          <a:p>
            <a:r>
              <a:rPr kumimoji="1" lang="en-US" altLang="zh-CN" dirty="0"/>
              <a:t>Part2:</a:t>
            </a:r>
            <a:r>
              <a:rPr kumimoji="1" lang="zh-CN" altLang="en-US" dirty="0"/>
              <a:t> 将爬取的数据导入</a:t>
            </a:r>
            <a:r>
              <a:rPr kumimoji="1" lang="en-US" altLang="zh-CN" dirty="0"/>
              <a:t>HDFS</a:t>
            </a:r>
            <a:r>
              <a:rPr kumimoji="1" lang="zh-CN" altLang="en-US" dirty="0"/>
              <a:t>文件系统</a:t>
            </a:r>
          </a:p>
        </p:txBody>
      </p:sp>
      <p:sp>
        <p:nvSpPr>
          <p:cNvPr id="3" name="页脚占位符 2">
            <a:extLst>
              <a:ext uri="{FF2B5EF4-FFF2-40B4-BE49-F238E27FC236}">
                <a16:creationId xmlns:a16="http://schemas.microsoft.com/office/drawing/2014/main" id="{42C30957-554D-F64D-859B-B0C99CCA16A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B037B3B-4A28-9443-9979-68977B8885B0}"/>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pic>
        <p:nvPicPr>
          <p:cNvPr id="6" name="图片 5">
            <a:extLst>
              <a:ext uri="{FF2B5EF4-FFF2-40B4-BE49-F238E27FC236}">
                <a16:creationId xmlns:a16="http://schemas.microsoft.com/office/drawing/2014/main" id="{3A5D93E7-76AE-D148-A80F-28857E584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332" y="1254868"/>
            <a:ext cx="9347335" cy="1228117"/>
          </a:xfrm>
          <a:prstGeom prst="rect">
            <a:avLst/>
          </a:prstGeom>
        </p:spPr>
      </p:pic>
    </p:spTree>
    <p:extLst>
      <p:ext uri="{BB962C8B-B14F-4D97-AF65-F5344CB8AC3E}">
        <p14:creationId xmlns:p14="http://schemas.microsoft.com/office/powerpoint/2010/main" val="2985219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98CC-656D-EA43-8CCA-FB297E404BA9}"/>
              </a:ext>
            </a:extLst>
          </p:cNvPr>
          <p:cNvSpPr>
            <a:spLocks noGrp="1"/>
          </p:cNvSpPr>
          <p:nvPr>
            <p:ph type="title"/>
          </p:nvPr>
        </p:nvSpPr>
        <p:spPr>
          <a:xfrm>
            <a:off x="669923" y="2238376"/>
            <a:ext cx="10850563" cy="1028699"/>
          </a:xfrm>
        </p:spPr>
        <p:txBody>
          <a:bodyPr>
            <a:normAutofit fontScale="90000"/>
          </a:bodyPr>
          <a:lstStyle/>
          <a:p>
            <a:r>
              <a:rPr kumimoji="1" lang="zh-CN" altLang="en-US" b="0" dirty="0"/>
              <a:t>       数据来源大型招聘网站，进行清洗和处理后数据分析的内容大致十余条，主要包括的关键字有</a:t>
            </a:r>
            <a:r>
              <a:rPr kumimoji="1" lang="zh-CN" altLang="en-US" dirty="0"/>
              <a:t>岗位需求量、学历、工作性质、工作经验、公司规模、融资、薪资水平、福利待遇</a:t>
            </a:r>
            <a:r>
              <a:rPr kumimoji="1" lang="zh-CN" altLang="en-US" b="0" dirty="0"/>
              <a:t>等等，以可视化的形式展示，绘制了条形图、饼状图、词云图等，以便直观分析大数据。</a:t>
            </a:r>
          </a:p>
        </p:txBody>
      </p:sp>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6" name="标题 4">
            <a:extLst>
              <a:ext uri="{FF2B5EF4-FFF2-40B4-BE49-F238E27FC236}">
                <a16:creationId xmlns:a16="http://schemas.microsoft.com/office/drawing/2014/main" id="{166AA518-5FFB-5A44-8C28-F90851B18433}"/>
              </a:ext>
            </a:extLst>
          </p:cNvPr>
          <p:cNvSpPr txBox="1">
            <a:spLocks/>
          </p:cNvSpPr>
          <p:nvPr/>
        </p:nvSpPr>
        <p:spPr>
          <a:xfrm>
            <a:off x="669924" y="1905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kumimoji="1" lang="en-US" altLang="zh-CN" dirty="0"/>
              <a:t>Part3:</a:t>
            </a:r>
            <a:r>
              <a:rPr kumimoji="1" lang="zh-CN" altLang="en-US" dirty="0"/>
              <a:t> 测试分析级</a:t>
            </a:r>
          </a:p>
        </p:txBody>
      </p:sp>
    </p:spTree>
    <p:extLst>
      <p:ext uri="{BB962C8B-B14F-4D97-AF65-F5344CB8AC3E}">
        <p14:creationId xmlns:p14="http://schemas.microsoft.com/office/powerpoint/2010/main" val="280548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CC780C-4398-4F2C-876F-727F48D69F6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05" y="1910704"/>
            <a:ext cx="10058400" cy="4254171"/>
          </a:xfrm>
          <a:prstGeom prst="rect">
            <a:avLst/>
          </a:prstGeom>
        </p:spPr>
      </p:pic>
      <p:sp>
        <p:nvSpPr>
          <p:cNvPr id="6" name="矩形 5"/>
          <p:cNvSpPr/>
          <p:nvPr/>
        </p:nvSpPr>
        <p:spPr>
          <a:xfrm>
            <a:off x="1659649" y="1541372"/>
            <a:ext cx="3505332" cy="369332"/>
          </a:xfrm>
          <a:prstGeom prst="rect">
            <a:avLst/>
          </a:prstGeom>
        </p:spPr>
        <p:txBody>
          <a:bodyPr wrap="square">
            <a:spAutoFit/>
          </a:bodyPr>
          <a:lstStyle/>
          <a:p>
            <a:r>
              <a:rPr lang="zh-CN" altLang="en-US" b="1">
                <a:latin typeface="+mj-lt"/>
                <a:ea typeface="+mj-ea"/>
              </a:rPr>
              <a:t>主要城市岗位需求量统计</a:t>
            </a:r>
          </a:p>
        </p:txBody>
      </p:sp>
      <p:sp>
        <p:nvSpPr>
          <p:cNvPr id="7" name="矩形 6"/>
          <p:cNvSpPr/>
          <p:nvPr/>
        </p:nvSpPr>
        <p:spPr>
          <a:xfrm>
            <a:off x="669924" y="409094"/>
            <a:ext cx="3570182" cy="523220"/>
          </a:xfrm>
          <a:prstGeom prst="rect">
            <a:avLst/>
          </a:prstGeom>
        </p:spPr>
        <p:txBody>
          <a:bodyPr wrap="square">
            <a:spAutoFit/>
          </a:bodyPr>
          <a:lstStyle/>
          <a:p>
            <a:r>
              <a:rPr lang="zh-CN" altLang="en-US" sz="2800" b="1">
                <a:solidFill>
                  <a:srgbClr val="4D4D4D"/>
                </a:solidFill>
                <a:latin typeface="Microsoft YaHei" panose="020B0503020204020204" pitchFamily="34" charset="-122"/>
                <a:ea typeface="Microsoft YaHei" panose="020B0503020204020204" pitchFamily="34" charset="-122"/>
              </a:rPr>
              <a:t>各地区岗位需求量</a:t>
            </a:r>
          </a:p>
        </p:txBody>
      </p:sp>
      <p:sp>
        <p:nvSpPr>
          <p:cNvPr id="8" name="矩形 7"/>
          <p:cNvSpPr/>
          <p:nvPr/>
        </p:nvSpPr>
        <p:spPr>
          <a:xfrm>
            <a:off x="4810125" y="2247041"/>
            <a:ext cx="6551270" cy="2246769"/>
          </a:xfrm>
          <a:prstGeom prst="rect">
            <a:avLst/>
          </a:prstGeom>
        </p:spPr>
        <p:txBody>
          <a:bodyPr wrap="square">
            <a:spAutoFit/>
          </a:bodyPr>
          <a:lstStyle/>
          <a:p>
            <a:r>
              <a:rPr lang="zh-CN" altLang="en-US" sz="2000" dirty="0">
                <a:solidFill>
                  <a:srgbClr val="4D4D4D"/>
                </a:solidFill>
                <a:ea typeface="Microsoft YaHei" panose="020B0503020204020204" pitchFamily="34" charset="-122"/>
              </a:rPr>
              <a:t>       首先分析城市对于岗位的需求量，需求量越大的城市必然经济越发达，机遇也越多，对于自身的发展空间相对越有利。在这里对各省主要城市岗位需求量进行了统计分析。共列出需求量排名前</a:t>
            </a:r>
            <a:r>
              <a:rPr lang="en-US" altLang="zh-CN" sz="2000" dirty="0">
                <a:solidFill>
                  <a:srgbClr val="4D4D4D"/>
                </a:solidFill>
                <a:ea typeface="Microsoft YaHei" panose="020B0503020204020204" pitchFamily="34" charset="-122"/>
              </a:rPr>
              <a:t>27</a:t>
            </a:r>
            <a:r>
              <a:rPr lang="zh-CN" altLang="en-US" sz="2000" dirty="0">
                <a:solidFill>
                  <a:srgbClr val="4D4D4D"/>
                </a:solidFill>
                <a:ea typeface="Microsoft YaHei" panose="020B0503020204020204" pitchFamily="34" charset="-122"/>
              </a:rPr>
              <a:t>的城市，可以看出北京、广州、深圳、上海、杭州、成都、武汉这几个城市的岗位需求量明显高于其他城市，这也一定程度上反映了城市的经济发展水平</a:t>
            </a:r>
            <a:r>
              <a:rPr lang="zh-CN" altLang="en-US" sz="2000" dirty="0"/>
              <a:t>。</a:t>
            </a:r>
            <a:endParaRPr lang="en-US" altLang="zh-CN" sz="2000" dirty="0">
              <a:solidFill>
                <a:srgbClr val="4D4D4D"/>
              </a:solidFill>
              <a:ea typeface="Microsoft YaHei" panose="020B0503020204020204" pitchFamily="34" charset="-122"/>
            </a:endParaRPr>
          </a:p>
        </p:txBody>
      </p:sp>
    </p:spTree>
    <p:extLst>
      <p:ext uri="{BB962C8B-B14F-4D97-AF65-F5344CB8AC3E}">
        <p14:creationId xmlns:p14="http://schemas.microsoft.com/office/powerpoint/2010/main" val="421632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CC780C-4398-4F2C-876F-727F48D69F6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892" y="1891840"/>
            <a:ext cx="6988146" cy="4297406"/>
          </a:xfrm>
          <a:prstGeom prst="rect">
            <a:avLst/>
          </a:prstGeom>
        </p:spPr>
      </p:pic>
      <p:sp>
        <p:nvSpPr>
          <p:cNvPr id="6" name="矩形 5"/>
          <p:cNvSpPr/>
          <p:nvPr/>
        </p:nvSpPr>
        <p:spPr>
          <a:xfrm>
            <a:off x="669924" y="475269"/>
            <a:ext cx="2791970" cy="523220"/>
          </a:xfrm>
          <a:prstGeom prst="rect">
            <a:avLst/>
          </a:prstGeom>
        </p:spPr>
        <p:txBody>
          <a:bodyPr wrap="square">
            <a:spAutoFit/>
          </a:bodyPr>
          <a:lstStyle/>
          <a:p>
            <a:r>
              <a:rPr lang="zh-CN" altLang="en-US" sz="2800" b="1" i="0" u="none" strike="noStrike">
                <a:solidFill>
                  <a:srgbClr val="4D4D4D"/>
                </a:solidFill>
                <a:effectLst/>
                <a:latin typeface="Microsoft YaHei" panose="020B0503020204020204" pitchFamily="34" charset="-122"/>
                <a:ea typeface="Microsoft YaHei" panose="020B0503020204020204" pitchFamily="34" charset="-122"/>
              </a:rPr>
              <a:t>学历要求需求量</a:t>
            </a:r>
            <a:endParaRPr lang="zh-CN" altLang="en-US" sz="2800"/>
          </a:p>
        </p:txBody>
      </p:sp>
      <p:sp>
        <p:nvSpPr>
          <p:cNvPr id="7" name="矩形 6"/>
          <p:cNvSpPr/>
          <p:nvPr/>
        </p:nvSpPr>
        <p:spPr>
          <a:xfrm>
            <a:off x="2820281" y="1522508"/>
            <a:ext cx="2791970" cy="369332"/>
          </a:xfrm>
          <a:prstGeom prst="rect">
            <a:avLst/>
          </a:prstGeom>
        </p:spPr>
        <p:txBody>
          <a:bodyPr wrap="square">
            <a:spAutoFit/>
          </a:bodyPr>
          <a:lstStyle/>
          <a:p>
            <a:r>
              <a:rPr lang="zh-CN" altLang="en-US" b="1" i="0" u="none" strike="noStrike">
                <a:solidFill>
                  <a:srgbClr val="4D4D4D"/>
                </a:solidFill>
                <a:effectLst/>
                <a:latin typeface="+mj-lt"/>
                <a:ea typeface="+mj-ea"/>
              </a:rPr>
              <a:t>各个学历占比</a:t>
            </a:r>
            <a:endParaRPr lang="zh-CN" altLang="en-US">
              <a:latin typeface="+mj-lt"/>
              <a:ea typeface="+mj-ea"/>
            </a:endParaRPr>
          </a:p>
        </p:txBody>
      </p:sp>
      <p:sp>
        <p:nvSpPr>
          <p:cNvPr id="8" name="矩形 7"/>
          <p:cNvSpPr/>
          <p:nvPr/>
        </p:nvSpPr>
        <p:spPr>
          <a:xfrm>
            <a:off x="7581900" y="1522508"/>
            <a:ext cx="4183095" cy="3170099"/>
          </a:xfrm>
          <a:prstGeom prst="rect">
            <a:avLst/>
          </a:prstGeom>
        </p:spPr>
        <p:txBody>
          <a:bodyPr wrap="square">
            <a:spAutoFit/>
          </a:bodyPr>
          <a:lstStyle/>
          <a:p>
            <a:r>
              <a:rPr lang="zh-CN" altLang="en-US" sz="2000" dirty="0">
                <a:solidFill>
                  <a:srgbClr val="4D4D4D"/>
                </a:solidFill>
                <a:ea typeface="Microsoft YaHei" panose="020B0503020204020204" pitchFamily="34" charset="-122"/>
              </a:rPr>
              <a:t>       在这里对各个学历的需求量做了统计，可以看出需求最高的是本科学历，占所有学历需求量约一半，其次是大专，占本科需求量的一半多。</a:t>
            </a:r>
            <a:endParaRPr lang="en-US" altLang="zh-CN" sz="2000" dirty="0">
              <a:solidFill>
                <a:srgbClr val="4D4D4D"/>
              </a:solidFill>
              <a:ea typeface="Microsoft YaHei" panose="020B0503020204020204" pitchFamily="34" charset="-122"/>
            </a:endParaRPr>
          </a:p>
          <a:p>
            <a:r>
              <a:rPr lang="en-US" altLang="zh-CN" sz="2000" dirty="0">
                <a:solidFill>
                  <a:srgbClr val="4D4D4D"/>
                </a:solidFill>
                <a:ea typeface="Microsoft YaHei" panose="020B0503020204020204" pitchFamily="34" charset="-122"/>
              </a:rPr>
              <a:t>       </a:t>
            </a:r>
            <a:r>
              <a:rPr lang="zh-CN" altLang="en-US" sz="2000" dirty="0">
                <a:solidFill>
                  <a:srgbClr val="4D4D4D"/>
                </a:solidFill>
                <a:ea typeface="Microsoft YaHei" panose="020B0503020204020204" pitchFamily="34" charset="-122"/>
              </a:rPr>
              <a:t>可以看到对硕士、博士的需求量相对并不多，可能是某些高要求的岗位所需要的，但总而言之，学历越高，找工作越容易，也会拥有更多的选择。</a:t>
            </a:r>
            <a:endParaRPr lang="zh-CN" altLang="en-US" sz="2000" dirty="0"/>
          </a:p>
        </p:txBody>
      </p:sp>
    </p:spTree>
    <p:extLst>
      <p:ext uri="{BB962C8B-B14F-4D97-AF65-F5344CB8AC3E}">
        <p14:creationId xmlns:p14="http://schemas.microsoft.com/office/powerpoint/2010/main" val="2117318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CC780C-4398-4F2C-876F-727F48D69F6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5" name="矩形 4"/>
          <p:cNvSpPr/>
          <p:nvPr/>
        </p:nvSpPr>
        <p:spPr>
          <a:xfrm>
            <a:off x="669924" y="459170"/>
            <a:ext cx="2791970" cy="523220"/>
          </a:xfrm>
          <a:prstGeom prst="rect">
            <a:avLst/>
          </a:prstGeom>
        </p:spPr>
        <p:txBody>
          <a:bodyPr wrap="square">
            <a:spAutoFit/>
          </a:bodyPr>
          <a:lstStyle/>
          <a:p>
            <a:r>
              <a:rPr lang="zh-CN" altLang="en-US" sz="2800" b="1">
                <a:solidFill>
                  <a:srgbClr val="4D4D4D"/>
                </a:solidFill>
                <a:latin typeface="Microsoft YaHei" panose="020B0503020204020204" pitchFamily="34" charset="-122"/>
                <a:ea typeface="Microsoft YaHei" panose="020B0503020204020204" pitchFamily="34" charset="-122"/>
              </a:rPr>
              <a:t>工作性质</a:t>
            </a:r>
          </a:p>
        </p:txBody>
      </p:sp>
      <p:sp>
        <p:nvSpPr>
          <p:cNvPr id="6" name="矩形 5"/>
          <p:cNvSpPr/>
          <p:nvPr/>
        </p:nvSpPr>
        <p:spPr>
          <a:xfrm>
            <a:off x="1170496" y="1398324"/>
            <a:ext cx="3670701" cy="369332"/>
          </a:xfrm>
          <a:prstGeom prst="rect">
            <a:avLst/>
          </a:prstGeom>
        </p:spPr>
        <p:txBody>
          <a:bodyPr wrap="square">
            <a:spAutoFit/>
          </a:bodyPr>
          <a:lstStyle/>
          <a:p>
            <a:r>
              <a:rPr lang="zh-CN" altLang="en-US" b="1">
                <a:solidFill>
                  <a:srgbClr val="4D4D4D"/>
                </a:solidFill>
                <a:latin typeface="+mj-lt"/>
                <a:ea typeface="+mj-ea"/>
              </a:rPr>
              <a:t>各个工作性质需求量饼状图</a:t>
            </a:r>
            <a:endParaRPr lang="zh-CN" altLang="en-US">
              <a:latin typeface="+mj-lt"/>
              <a:ea typeface="+mj-ea"/>
            </a:endParaRPr>
          </a:p>
        </p:txBody>
      </p:sp>
      <p:sp>
        <p:nvSpPr>
          <p:cNvPr id="7" name="矩形 6"/>
          <p:cNvSpPr/>
          <p:nvPr/>
        </p:nvSpPr>
        <p:spPr>
          <a:xfrm>
            <a:off x="6089515" y="1141086"/>
            <a:ext cx="5632314" cy="2554545"/>
          </a:xfrm>
          <a:prstGeom prst="rect">
            <a:avLst/>
          </a:prstGeom>
        </p:spPr>
        <p:txBody>
          <a:bodyPr wrap="square">
            <a:spAutoFit/>
          </a:bodyPr>
          <a:lstStyle/>
          <a:p>
            <a:r>
              <a:rPr lang="zh-CN" altLang="en-US" sz="2000">
                <a:solidFill>
                  <a:srgbClr val="4D4D4D"/>
                </a:solidFill>
                <a:ea typeface="Microsoft YaHei" panose="020B0503020204020204" pitchFamily="34" charset="-122"/>
              </a:rPr>
              <a:t>       在这里对各类工作性质需求量进行了统计分析。共分为三类：“全职”、“兼职”、“实习”。可以看出招聘中绝大多数要求全职，其比例已高达</a:t>
            </a:r>
            <a:r>
              <a:rPr lang="en-US" altLang="zh-CN" sz="2000">
                <a:solidFill>
                  <a:srgbClr val="4D4D4D"/>
                </a:solidFill>
                <a:ea typeface="Microsoft YaHei" panose="020B0503020204020204" pitchFamily="34" charset="-122"/>
              </a:rPr>
              <a:t>96%</a:t>
            </a:r>
            <a:r>
              <a:rPr lang="zh-CN" altLang="en-US" sz="2000">
                <a:solidFill>
                  <a:srgbClr val="4D4D4D"/>
                </a:solidFill>
                <a:ea typeface="Microsoft YaHei" panose="020B0503020204020204" pitchFamily="34" charset="-122"/>
              </a:rPr>
              <a:t>，而实习和兼职所占比例分别只有</a:t>
            </a:r>
            <a:r>
              <a:rPr lang="en-US" altLang="zh-CN" sz="2000">
                <a:solidFill>
                  <a:srgbClr val="4D4D4D"/>
                </a:solidFill>
                <a:ea typeface="Microsoft YaHei" panose="020B0503020204020204" pitchFamily="34" charset="-122"/>
              </a:rPr>
              <a:t>3%</a:t>
            </a:r>
            <a:r>
              <a:rPr lang="zh-CN" altLang="en-US" sz="2000">
                <a:solidFill>
                  <a:srgbClr val="4D4D4D"/>
                </a:solidFill>
                <a:ea typeface="Microsoft YaHei" panose="020B0503020204020204" pitchFamily="34" charset="-122"/>
              </a:rPr>
              <a:t>和</a:t>
            </a:r>
            <a:r>
              <a:rPr lang="en-US" altLang="zh-CN" sz="2000">
                <a:solidFill>
                  <a:srgbClr val="4D4D4D"/>
                </a:solidFill>
                <a:ea typeface="Microsoft YaHei" panose="020B0503020204020204" pitchFamily="34" charset="-122"/>
              </a:rPr>
              <a:t>0.568%</a:t>
            </a:r>
            <a:r>
              <a:rPr lang="zh-CN" altLang="en-US" sz="2000">
                <a:solidFill>
                  <a:srgbClr val="4D4D4D"/>
                </a:solidFill>
                <a:ea typeface="Microsoft YaHei" panose="020B0503020204020204" pitchFamily="34" charset="-122"/>
              </a:rPr>
              <a:t>，可见招聘主要面向的还是全职工作者，公司对全职应聘者具有最高的需求量，希望有长期稳定的员工，而对实习生和兼职工作者的需求很少。</a:t>
            </a:r>
            <a:endParaRPr lang="zh-CN" altLang="en-US" sz="200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34" y="1834331"/>
            <a:ext cx="4493491" cy="4353070"/>
          </a:xfrm>
          <a:prstGeom prst="rect">
            <a:avLst/>
          </a:prstGeom>
        </p:spPr>
      </p:pic>
    </p:spTree>
    <p:extLst>
      <p:ext uri="{BB962C8B-B14F-4D97-AF65-F5344CB8AC3E}">
        <p14:creationId xmlns:p14="http://schemas.microsoft.com/office/powerpoint/2010/main" val="593769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CC780C-4398-4F2C-876F-727F48D69F6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5" name="矩形 4"/>
          <p:cNvSpPr/>
          <p:nvPr/>
        </p:nvSpPr>
        <p:spPr>
          <a:xfrm>
            <a:off x="669924" y="482835"/>
            <a:ext cx="2791970" cy="523220"/>
          </a:xfrm>
          <a:prstGeom prst="rect">
            <a:avLst/>
          </a:prstGeom>
        </p:spPr>
        <p:txBody>
          <a:bodyPr wrap="square">
            <a:spAutoFit/>
          </a:bodyPr>
          <a:lstStyle/>
          <a:p>
            <a:r>
              <a:rPr lang="zh-CN" altLang="en-US" sz="2800" b="1">
                <a:solidFill>
                  <a:srgbClr val="4D4D4D"/>
                </a:solidFill>
                <a:latin typeface="Microsoft YaHei" panose="020B0503020204020204" pitchFamily="34" charset="-122"/>
                <a:ea typeface="Microsoft YaHei" panose="020B0503020204020204" pitchFamily="34" charset="-122"/>
              </a:rPr>
              <a:t>工作经验的要求</a:t>
            </a:r>
          </a:p>
        </p:txBody>
      </p:sp>
      <p:sp>
        <p:nvSpPr>
          <p:cNvPr id="6" name="矩形 5"/>
          <p:cNvSpPr/>
          <p:nvPr/>
        </p:nvSpPr>
        <p:spPr>
          <a:xfrm>
            <a:off x="2547582" y="1451302"/>
            <a:ext cx="3670701" cy="369332"/>
          </a:xfrm>
          <a:prstGeom prst="rect">
            <a:avLst/>
          </a:prstGeom>
        </p:spPr>
        <p:txBody>
          <a:bodyPr wrap="square">
            <a:spAutoFit/>
          </a:bodyPr>
          <a:lstStyle/>
          <a:p>
            <a:r>
              <a:rPr lang="zh-CN" altLang="en-US" b="1">
                <a:solidFill>
                  <a:srgbClr val="4D4D4D"/>
                </a:solidFill>
                <a:latin typeface="+mj-lt"/>
                <a:ea typeface="+mj-ea"/>
              </a:rPr>
              <a:t>岗位工作经验需求统计</a:t>
            </a:r>
            <a:endParaRPr lang="zh-CN" altLang="en-US" b="1">
              <a:latin typeface="+mj-lt"/>
              <a:ea typeface="+mj-ea"/>
            </a:endParaRPr>
          </a:p>
        </p:txBody>
      </p:sp>
      <p:sp>
        <p:nvSpPr>
          <p:cNvPr id="7" name="矩形 6"/>
          <p:cNvSpPr/>
          <p:nvPr/>
        </p:nvSpPr>
        <p:spPr>
          <a:xfrm>
            <a:off x="8031955" y="1346511"/>
            <a:ext cx="4067175" cy="1938992"/>
          </a:xfrm>
          <a:prstGeom prst="rect">
            <a:avLst/>
          </a:prstGeom>
        </p:spPr>
        <p:txBody>
          <a:bodyPr wrap="square">
            <a:spAutoFit/>
          </a:bodyPr>
          <a:lstStyle/>
          <a:p>
            <a:r>
              <a:rPr lang="zh-CN" altLang="en-US" sz="2000" dirty="0">
                <a:solidFill>
                  <a:srgbClr val="4D4D4D"/>
                </a:solidFill>
                <a:ea typeface="Microsoft YaHei" panose="020B0503020204020204" pitchFamily="34" charset="-122"/>
              </a:rPr>
              <a:t>       在这里对不同工作经验要求的需求量以从小到大进行了统计分析。共分为七类：“</a:t>
            </a:r>
            <a:r>
              <a:rPr lang="en-US" altLang="zh-CN" sz="2000" dirty="0">
                <a:solidFill>
                  <a:srgbClr val="4D4D4D"/>
                </a:solidFill>
                <a:ea typeface="Microsoft YaHei" panose="020B0503020204020204" pitchFamily="34" charset="-122"/>
              </a:rPr>
              <a:t>10</a:t>
            </a:r>
            <a:r>
              <a:rPr lang="zh-CN" altLang="en-US" sz="2000" dirty="0">
                <a:solidFill>
                  <a:srgbClr val="4D4D4D"/>
                </a:solidFill>
                <a:ea typeface="Microsoft YaHei" panose="020B0503020204020204" pitchFamily="34" charset="-122"/>
              </a:rPr>
              <a:t>年以上”、“</a:t>
            </a:r>
            <a:r>
              <a:rPr lang="en-US" altLang="zh-CN" sz="2000" dirty="0">
                <a:solidFill>
                  <a:srgbClr val="4D4D4D"/>
                </a:solidFill>
                <a:ea typeface="Microsoft YaHei" panose="020B0503020204020204" pitchFamily="34" charset="-122"/>
              </a:rPr>
              <a:t>1</a:t>
            </a:r>
            <a:r>
              <a:rPr lang="zh-CN" altLang="en-US" sz="2000" dirty="0">
                <a:solidFill>
                  <a:srgbClr val="4D4D4D"/>
                </a:solidFill>
                <a:ea typeface="Microsoft YaHei" panose="020B0503020204020204" pitchFamily="34" charset="-122"/>
              </a:rPr>
              <a:t>年以下”、“应届毕业生”、“</a:t>
            </a:r>
            <a:r>
              <a:rPr lang="en-US" altLang="zh-CN" sz="2000" dirty="0">
                <a:solidFill>
                  <a:srgbClr val="4D4D4D"/>
                </a:solidFill>
                <a:ea typeface="Microsoft YaHei" panose="020B0503020204020204" pitchFamily="34" charset="-122"/>
              </a:rPr>
              <a:t>5-10</a:t>
            </a:r>
            <a:r>
              <a:rPr lang="zh-CN" altLang="en-US" sz="2000" dirty="0">
                <a:solidFill>
                  <a:srgbClr val="4D4D4D"/>
                </a:solidFill>
                <a:ea typeface="Microsoft YaHei" panose="020B0503020204020204" pitchFamily="34" charset="-122"/>
              </a:rPr>
              <a:t>年”、“不限”、“</a:t>
            </a:r>
            <a:r>
              <a:rPr lang="en-US" altLang="zh-CN" sz="2000" dirty="0">
                <a:solidFill>
                  <a:srgbClr val="4D4D4D"/>
                </a:solidFill>
                <a:ea typeface="Microsoft YaHei" panose="020B0503020204020204" pitchFamily="34" charset="-122"/>
              </a:rPr>
              <a:t>1-3</a:t>
            </a:r>
            <a:r>
              <a:rPr lang="zh-CN" altLang="en-US" sz="2000" dirty="0">
                <a:solidFill>
                  <a:srgbClr val="4D4D4D"/>
                </a:solidFill>
                <a:ea typeface="Microsoft YaHei" panose="020B0503020204020204" pitchFamily="34" charset="-122"/>
              </a:rPr>
              <a:t>年”、“</a:t>
            </a:r>
            <a:r>
              <a:rPr lang="en-US" altLang="zh-CN" sz="2000" dirty="0">
                <a:solidFill>
                  <a:srgbClr val="4D4D4D"/>
                </a:solidFill>
                <a:ea typeface="Microsoft YaHei" panose="020B0503020204020204" pitchFamily="34" charset="-122"/>
              </a:rPr>
              <a:t>3-5</a:t>
            </a:r>
            <a:r>
              <a:rPr lang="zh-CN" altLang="en-US" sz="2000" dirty="0">
                <a:solidFill>
                  <a:srgbClr val="4D4D4D"/>
                </a:solidFill>
                <a:ea typeface="Microsoft YaHei" panose="020B0503020204020204" pitchFamily="34" charset="-122"/>
              </a:rPr>
              <a:t>年。</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6" y="2054659"/>
            <a:ext cx="7589514" cy="4093166"/>
          </a:xfrm>
          <a:prstGeom prst="rect">
            <a:avLst/>
          </a:prstGeom>
        </p:spPr>
      </p:pic>
      <p:sp>
        <p:nvSpPr>
          <p:cNvPr id="9" name="文本框 8"/>
          <p:cNvSpPr txBox="1"/>
          <p:nvPr/>
        </p:nvSpPr>
        <p:spPr>
          <a:xfrm>
            <a:off x="8031955" y="3285503"/>
            <a:ext cx="4067175" cy="2862322"/>
          </a:xfrm>
          <a:prstGeom prst="rect">
            <a:avLst/>
          </a:prstGeom>
          <a:noFill/>
        </p:spPr>
        <p:txBody>
          <a:bodyPr wrap="square" rtlCol="0">
            <a:spAutoFit/>
          </a:bodyPr>
          <a:lstStyle/>
          <a:p>
            <a:r>
              <a:rPr lang="zh-CN" altLang="en-US" sz="2000">
                <a:solidFill>
                  <a:srgbClr val="4D4D4D"/>
                </a:solidFill>
                <a:ea typeface="Microsoft YaHei" panose="020B0503020204020204" pitchFamily="34" charset="-122"/>
              </a:rPr>
              <a:t>       从图表中可以看出，对工作经验为</a:t>
            </a:r>
            <a:r>
              <a:rPr lang="en-US" altLang="zh-CN" sz="2000">
                <a:solidFill>
                  <a:srgbClr val="4D4D4D"/>
                </a:solidFill>
                <a:ea typeface="Microsoft YaHei" panose="020B0503020204020204" pitchFamily="34" charset="-122"/>
              </a:rPr>
              <a:t>1-5</a:t>
            </a:r>
            <a:r>
              <a:rPr lang="zh-CN" altLang="en-US" sz="2000">
                <a:solidFill>
                  <a:srgbClr val="4D4D4D"/>
                </a:solidFill>
                <a:ea typeface="Microsoft YaHei" panose="020B0503020204020204" pitchFamily="34" charset="-122"/>
              </a:rPr>
              <a:t>年的应聘者需求量最高，可见，有一定工作经验者在招聘市场较为吃香，大多数公司更倾向于希望招聘到的人马上就能开始运作，这反映了工作经验在招聘时具有的优势。当然也有一部分岗位对工作经验不做要求，说明有些公司也愿意自己培养新人。</a:t>
            </a:r>
          </a:p>
        </p:txBody>
      </p:sp>
    </p:spTree>
    <p:extLst>
      <p:ext uri="{BB962C8B-B14F-4D97-AF65-F5344CB8AC3E}">
        <p14:creationId xmlns:p14="http://schemas.microsoft.com/office/powerpoint/2010/main" val="3106682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sp>
        <p:nvSpPr>
          <p:cNvPr id="7" name="矩形 6"/>
          <p:cNvSpPr/>
          <p:nvPr/>
        </p:nvSpPr>
        <p:spPr>
          <a:xfrm>
            <a:off x="669924" y="446416"/>
            <a:ext cx="2791970" cy="523220"/>
          </a:xfrm>
          <a:prstGeom prst="rect">
            <a:avLst/>
          </a:prstGeom>
        </p:spPr>
        <p:txBody>
          <a:bodyPr wrap="square">
            <a:spAutoFit/>
          </a:bodyPr>
          <a:lstStyle/>
          <a:p>
            <a:r>
              <a:rPr lang="zh-CN" altLang="en-US" sz="2800" b="1">
                <a:solidFill>
                  <a:srgbClr val="4D4D4D"/>
                </a:solidFill>
                <a:latin typeface="Microsoft YaHei" panose="020B0503020204020204" pitchFamily="34" charset="-122"/>
                <a:ea typeface="Microsoft YaHei" panose="020B0503020204020204" pitchFamily="34" charset="-122"/>
              </a:rPr>
              <a:t>公司规模</a:t>
            </a:r>
          </a:p>
        </p:txBody>
      </p:sp>
      <p:sp>
        <p:nvSpPr>
          <p:cNvPr id="8" name="矩形 7"/>
          <p:cNvSpPr/>
          <p:nvPr/>
        </p:nvSpPr>
        <p:spPr>
          <a:xfrm>
            <a:off x="2065909" y="1791592"/>
            <a:ext cx="3670701" cy="369332"/>
          </a:xfrm>
          <a:prstGeom prst="rect">
            <a:avLst/>
          </a:prstGeom>
        </p:spPr>
        <p:txBody>
          <a:bodyPr wrap="square">
            <a:spAutoFit/>
          </a:bodyPr>
          <a:lstStyle/>
          <a:p>
            <a:r>
              <a:rPr lang="zh-CN" altLang="en-US"/>
              <a:t>各公司规模总数分布条形图</a:t>
            </a:r>
            <a:endParaRPr lang="zh-CN" altLang="en-US">
              <a:latin typeface="+mj-lt"/>
              <a:ea typeface="+mj-ea"/>
            </a:endParaRPr>
          </a:p>
        </p:txBody>
      </p:sp>
      <p:sp>
        <p:nvSpPr>
          <p:cNvPr id="9" name="矩形 8"/>
          <p:cNvSpPr/>
          <p:nvPr/>
        </p:nvSpPr>
        <p:spPr>
          <a:xfrm>
            <a:off x="7648575" y="1791592"/>
            <a:ext cx="4359564" cy="3477875"/>
          </a:xfrm>
          <a:prstGeom prst="rect">
            <a:avLst/>
          </a:prstGeom>
        </p:spPr>
        <p:txBody>
          <a:bodyPr wrap="square">
            <a:spAutoFit/>
          </a:bodyPr>
          <a:lstStyle/>
          <a:p>
            <a:r>
              <a:rPr lang="zh-CN" altLang="en-US" sz="2000">
                <a:solidFill>
                  <a:srgbClr val="4D4D4D"/>
                </a:solidFill>
                <a:ea typeface="Microsoft YaHei" panose="020B0503020204020204" pitchFamily="34" charset="-122"/>
              </a:rPr>
              <a:t>       在这里对各公司规模总数分布情况按照占总数比从多到少进行了统计分析。共分为五类：“低于</a:t>
            </a:r>
            <a:r>
              <a:rPr lang="en-US" altLang="zh-CN" sz="2000">
                <a:solidFill>
                  <a:srgbClr val="4D4D4D"/>
                </a:solidFill>
                <a:ea typeface="Microsoft YaHei" panose="020B0503020204020204" pitchFamily="34" charset="-122"/>
              </a:rPr>
              <a:t>15</a:t>
            </a:r>
            <a:r>
              <a:rPr lang="zh-CN" altLang="en-US" sz="2000">
                <a:solidFill>
                  <a:srgbClr val="4D4D4D"/>
                </a:solidFill>
                <a:ea typeface="Microsoft YaHei" panose="020B0503020204020204" pitchFamily="34" charset="-122"/>
              </a:rPr>
              <a:t>”、“</a:t>
            </a:r>
            <a:r>
              <a:rPr lang="en-US" altLang="zh-CN" sz="2000">
                <a:solidFill>
                  <a:srgbClr val="4D4D4D"/>
                </a:solidFill>
                <a:ea typeface="Microsoft YaHei" panose="020B0503020204020204" pitchFamily="34" charset="-122"/>
              </a:rPr>
              <a:t>15-150</a:t>
            </a:r>
            <a:r>
              <a:rPr lang="zh-CN" altLang="en-US" sz="2000">
                <a:solidFill>
                  <a:srgbClr val="4D4D4D"/>
                </a:solidFill>
                <a:ea typeface="Microsoft YaHei" panose="020B0503020204020204" pitchFamily="34" charset="-122"/>
              </a:rPr>
              <a:t>”、“</a:t>
            </a:r>
            <a:r>
              <a:rPr lang="en-US" altLang="zh-CN" sz="2000">
                <a:solidFill>
                  <a:srgbClr val="4D4D4D"/>
                </a:solidFill>
                <a:ea typeface="Microsoft YaHei" panose="020B0503020204020204" pitchFamily="34" charset="-122"/>
              </a:rPr>
              <a:t>150-500</a:t>
            </a:r>
            <a:r>
              <a:rPr lang="zh-CN" altLang="en-US" sz="2000">
                <a:solidFill>
                  <a:srgbClr val="4D4D4D"/>
                </a:solidFill>
                <a:ea typeface="Microsoft YaHei" panose="020B0503020204020204" pitchFamily="34" charset="-122"/>
              </a:rPr>
              <a:t>”、“</a:t>
            </a:r>
            <a:r>
              <a:rPr lang="en-US" altLang="zh-CN" sz="2000">
                <a:solidFill>
                  <a:srgbClr val="4D4D4D"/>
                </a:solidFill>
                <a:ea typeface="Microsoft YaHei" panose="020B0503020204020204" pitchFamily="34" charset="-122"/>
              </a:rPr>
              <a:t>500-2000</a:t>
            </a:r>
            <a:r>
              <a:rPr lang="zh-CN" altLang="en-US" sz="2000">
                <a:solidFill>
                  <a:srgbClr val="4D4D4D"/>
                </a:solidFill>
                <a:ea typeface="Microsoft YaHei" panose="020B0503020204020204" pitchFamily="34" charset="-122"/>
              </a:rPr>
              <a:t>”、“</a:t>
            </a:r>
            <a:r>
              <a:rPr lang="en-US" altLang="zh-CN" sz="2000">
                <a:solidFill>
                  <a:srgbClr val="4D4D4D"/>
                </a:solidFill>
                <a:ea typeface="Microsoft YaHei" panose="020B0503020204020204" pitchFamily="34" charset="-122"/>
              </a:rPr>
              <a:t>2000</a:t>
            </a:r>
            <a:r>
              <a:rPr lang="zh-CN" altLang="en-US" sz="2000">
                <a:solidFill>
                  <a:srgbClr val="4D4D4D"/>
                </a:solidFill>
                <a:ea typeface="Microsoft YaHei" panose="020B0503020204020204" pitchFamily="34" charset="-122"/>
              </a:rPr>
              <a:t>以上”。</a:t>
            </a:r>
            <a:endParaRPr lang="en-US" altLang="zh-CN" sz="2000">
              <a:solidFill>
                <a:srgbClr val="4D4D4D"/>
              </a:solidFill>
              <a:ea typeface="Microsoft YaHei" panose="020B0503020204020204" pitchFamily="34" charset="-122"/>
            </a:endParaRPr>
          </a:p>
          <a:p>
            <a:r>
              <a:rPr lang="en-US" altLang="zh-CN" sz="2000">
                <a:solidFill>
                  <a:srgbClr val="4D4D4D"/>
                </a:solidFill>
                <a:ea typeface="Microsoft YaHei" panose="020B0503020204020204" pitchFamily="34" charset="-122"/>
              </a:rPr>
              <a:t>       </a:t>
            </a:r>
            <a:r>
              <a:rPr lang="zh-CN" altLang="en-US" sz="2000">
                <a:solidFill>
                  <a:srgbClr val="4D4D4D"/>
                </a:solidFill>
                <a:ea typeface="Microsoft YaHei" panose="020B0503020204020204" pitchFamily="34" charset="-122"/>
              </a:rPr>
              <a:t>可以看出在所有爬取的数据当中，岗位数量为</a:t>
            </a:r>
            <a:r>
              <a:rPr lang="en-US" altLang="zh-CN" sz="2000">
                <a:solidFill>
                  <a:srgbClr val="4D4D4D"/>
                </a:solidFill>
                <a:ea typeface="Microsoft YaHei" panose="020B0503020204020204" pitchFamily="34" charset="-122"/>
              </a:rPr>
              <a:t>15-150</a:t>
            </a:r>
            <a:r>
              <a:rPr lang="zh-CN" altLang="en-US" sz="2000">
                <a:solidFill>
                  <a:srgbClr val="4D4D4D"/>
                </a:solidFill>
                <a:ea typeface="Microsoft YaHei" panose="020B0503020204020204" pitchFamily="34" charset="-122"/>
              </a:rPr>
              <a:t>的公司最多，远超过其他规模大小的公司数量，其次是</a:t>
            </a:r>
            <a:r>
              <a:rPr lang="en-US" altLang="zh-CN" sz="2000">
                <a:solidFill>
                  <a:srgbClr val="4D4D4D"/>
                </a:solidFill>
                <a:ea typeface="Microsoft YaHei" panose="020B0503020204020204" pitchFamily="34" charset="-122"/>
              </a:rPr>
              <a:t>150-500</a:t>
            </a:r>
            <a:r>
              <a:rPr lang="zh-CN" altLang="en-US" sz="2000">
                <a:solidFill>
                  <a:srgbClr val="4D4D4D"/>
                </a:solidFill>
                <a:ea typeface="Microsoft YaHei" panose="020B0503020204020204" pitchFamily="34" charset="-122"/>
              </a:rPr>
              <a:t>人、</a:t>
            </a:r>
            <a:r>
              <a:rPr lang="en-US" altLang="zh-CN" sz="2000">
                <a:solidFill>
                  <a:srgbClr val="4D4D4D"/>
                </a:solidFill>
                <a:ea typeface="Microsoft YaHei" panose="020B0503020204020204" pitchFamily="34" charset="-122"/>
              </a:rPr>
              <a:t>2000</a:t>
            </a:r>
            <a:r>
              <a:rPr lang="zh-CN" altLang="en-US" sz="2000">
                <a:solidFill>
                  <a:srgbClr val="4D4D4D"/>
                </a:solidFill>
                <a:ea typeface="Microsoft YaHei" panose="020B0503020204020204" pitchFamily="34" charset="-122"/>
              </a:rPr>
              <a:t>以上和</a:t>
            </a:r>
            <a:r>
              <a:rPr lang="en-US" altLang="zh-CN" sz="2000">
                <a:solidFill>
                  <a:srgbClr val="4D4D4D"/>
                </a:solidFill>
                <a:ea typeface="Microsoft YaHei" panose="020B0503020204020204" pitchFamily="34" charset="-122"/>
              </a:rPr>
              <a:t>500-2000</a:t>
            </a:r>
            <a:r>
              <a:rPr lang="zh-CN" altLang="en-US" sz="2000">
                <a:solidFill>
                  <a:srgbClr val="4D4D4D"/>
                </a:solidFill>
                <a:ea typeface="Microsoft YaHei" panose="020B0503020204020204" pitchFamily="34" charset="-122"/>
              </a:rPr>
              <a:t>人的，低于</a:t>
            </a:r>
            <a:r>
              <a:rPr lang="en-US" altLang="zh-CN" sz="2000">
                <a:solidFill>
                  <a:srgbClr val="4D4D4D"/>
                </a:solidFill>
                <a:ea typeface="Microsoft YaHei" panose="020B0503020204020204" pitchFamily="34" charset="-122"/>
              </a:rPr>
              <a:t>15</a:t>
            </a:r>
            <a:r>
              <a:rPr lang="zh-CN" altLang="en-US" sz="2000">
                <a:solidFill>
                  <a:srgbClr val="4D4D4D"/>
                </a:solidFill>
                <a:ea typeface="Microsoft YaHei" panose="020B0503020204020204" pitchFamily="34" charset="-122"/>
              </a:rPr>
              <a:t>人的最少。这反映了招聘市场主流是中大型企业。</a:t>
            </a:r>
            <a:endParaRPr lang="zh-CN" altLang="en-US" sz="200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12" y="2363242"/>
            <a:ext cx="7132239" cy="3747222"/>
          </a:xfrm>
          <a:prstGeom prst="rect">
            <a:avLst/>
          </a:prstGeom>
        </p:spPr>
      </p:pic>
    </p:spTree>
    <p:extLst>
      <p:ext uri="{BB962C8B-B14F-4D97-AF65-F5344CB8AC3E}">
        <p14:creationId xmlns:p14="http://schemas.microsoft.com/office/powerpoint/2010/main" val="3992298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sp>
        <p:nvSpPr>
          <p:cNvPr id="7" name="矩形 6"/>
          <p:cNvSpPr/>
          <p:nvPr/>
        </p:nvSpPr>
        <p:spPr>
          <a:xfrm>
            <a:off x="669924" y="433343"/>
            <a:ext cx="4515666" cy="523220"/>
          </a:xfrm>
          <a:prstGeom prst="rect">
            <a:avLst/>
          </a:prstGeom>
        </p:spPr>
        <p:txBody>
          <a:bodyPr wrap="square">
            <a:spAutoFit/>
          </a:bodyPr>
          <a:lstStyle/>
          <a:p>
            <a:r>
              <a:rPr lang="zh-CN" altLang="en-US" sz="2800" b="1">
                <a:solidFill>
                  <a:srgbClr val="4D4D4D"/>
                </a:solidFill>
                <a:latin typeface="Microsoft YaHei" panose="020B0503020204020204" pitchFamily="34" charset="-122"/>
                <a:ea typeface="Microsoft YaHei" panose="020B0503020204020204" pitchFamily="34" charset="-122"/>
              </a:rPr>
              <a:t>地理位置与公司规模关系</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07279"/>
            <a:ext cx="5920509" cy="2935739"/>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9559" y="1107280"/>
            <a:ext cx="6271491" cy="293574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0" y="4025425"/>
            <a:ext cx="5920509" cy="2708934"/>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0509" y="4040371"/>
            <a:ext cx="6271491" cy="2696634"/>
          </a:xfrm>
          <a:prstGeom prst="rect">
            <a:avLst/>
          </a:prstGeom>
        </p:spPr>
      </p:pic>
      <p:sp>
        <p:nvSpPr>
          <p:cNvPr id="8" name="矩形 7"/>
          <p:cNvSpPr/>
          <p:nvPr/>
        </p:nvSpPr>
        <p:spPr>
          <a:xfrm>
            <a:off x="4912277" y="6550223"/>
            <a:ext cx="3670701" cy="307777"/>
          </a:xfrm>
          <a:prstGeom prst="rect">
            <a:avLst/>
          </a:prstGeom>
        </p:spPr>
        <p:txBody>
          <a:bodyPr wrap="square">
            <a:spAutoFit/>
          </a:bodyPr>
          <a:lstStyle/>
          <a:p>
            <a:r>
              <a:rPr lang="zh-CN" altLang="en-US" sz="1400"/>
              <a:t>各个城市公司规模总数分布条形图</a:t>
            </a:r>
            <a:endParaRPr lang="zh-CN" altLang="en-US" sz="1400">
              <a:latin typeface="+mj-lt"/>
              <a:ea typeface="+mj-ea"/>
            </a:endParaRPr>
          </a:p>
        </p:txBody>
      </p:sp>
    </p:spTree>
    <p:extLst>
      <p:ext uri="{BB962C8B-B14F-4D97-AF65-F5344CB8AC3E}">
        <p14:creationId xmlns:p14="http://schemas.microsoft.com/office/powerpoint/2010/main" val="3198322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98CC-656D-EA43-8CCA-FB297E404BA9}"/>
              </a:ext>
            </a:extLst>
          </p:cNvPr>
          <p:cNvSpPr>
            <a:spLocks noGrp="1"/>
          </p:cNvSpPr>
          <p:nvPr>
            <p:ph type="title"/>
          </p:nvPr>
        </p:nvSpPr>
        <p:spPr/>
        <p:txBody>
          <a:bodyPr/>
          <a:lstStyle/>
          <a:p>
            <a:r>
              <a:rPr lang="zh-CN" altLang="en-US" dirty="0"/>
              <a:t>选题意义</a:t>
            </a:r>
            <a:endParaRPr kumimoji="1" lang="zh-CN" altLang="en-US" dirty="0"/>
          </a:p>
        </p:txBody>
      </p:sp>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6" name="文本框 5">
            <a:extLst>
              <a:ext uri="{FF2B5EF4-FFF2-40B4-BE49-F238E27FC236}">
                <a16:creationId xmlns:a16="http://schemas.microsoft.com/office/drawing/2014/main" id="{6F6B3D84-1D1C-F547-8612-51C6BB2D551E}"/>
              </a:ext>
            </a:extLst>
          </p:cNvPr>
          <p:cNvSpPr txBox="1"/>
          <p:nvPr/>
        </p:nvSpPr>
        <p:spPr>
          <a:xfrm>
            <a:off x="669924" y="1393371"/>
            <a:ext cx="10977789" cy="2239844"/>
          </a:xfrm>
          <a:prstGeom prst="rect">
            <a:avLst/>
          </a:prstGeom>
          <a:noFill/>
        </p:spPr>
        <p:txBody>
          <a:bodyPr wrap="square" rtlCol="0">
            <a:spAutoFit/>
          </a:bodyPr>
          <a:lstStyle/>
          <a:p>
            <a:pPr>
              <a:lnSpc>
                <a:spcPct val="150000"/>
              </a:lnSpc>
            </a:pPr>
            <a:r>
              <a:rPr kumimoji="1" lang="zh-CN" altLang="en-US" sz="2400" dirty="0"/>
              <a:t>        鉴于当前大学生就业问题，我们选择了招聘信息分析。通过搜集各大公司的招聘信息，分析招聘工作的工作类型、工作地点、薪资等，来让大学生们对当前的就业形势，对各大城市发展前景有一个全面、良好的认识。帮助大家对自己的职业和发展有一个更好的规划。</a:t>
            </a:r>
            <a:endParaRPr kumimoji="1" lang="zh-CN" altLang="en-US" dirty="0"/>
          </a:p>
        </p:txBody>
      </p:sp>
    </p:spTree>
    <p:extLst>
      <p:ext uri="{BB962C8B-B14F-4D97-AF65-F5344CB8AC3E}">
        <p14:creationId xmlns:p14="http://schemas.microsoft.com/office/powerpoint/2010/main" val="3288152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sp>
        <p:nvSpPr>
          <p:cNvPr id="5" name="矩形 4"/>
          <p:cNvSpPr/>
          <p:nvPr/>
        </p:nvSpPr>
        <p:spPr>
          <a:xfrm>
            <a:off x="669924" y="431920"/>
            <a:ext cx="4515666" cy="523220"/>
          </a:xfrm>
          <a:prstGeom prst="rect">
            <a:avLst/>
          </a:prstGeom>
        </p:spPr>
        <p:txBody>
          <a:bodyPr wrap="square">
            <a:spAutoFit/>
          </a:bodyPr>
          <a:lstStyle/>
          <a:p>
            <a:r>
              <a:rPr lang="zh-CN" altLang="en-US" sz="2800" b="1">
                <a:solidFill>
                  <a:srgbClr val="4D4D4D"/>
                </a:solidFill>
                <a:latin typeface="Microsoft YaHei" panose="020B0503020204020204" pitchFamily="34" charset="-122"/>
                <a:ea typeface="Microsoft YaHei" panose="020B0503020204020204" pitchFamily="34" charset="-122"/>
              </a:rPr>
              <a:t>地理位置与公司规模关系</a:t>
            </a:r>
          </a:p>
        </p:txBody>
      </p:sp>
      <p:sp>
        <p:nvSpPr>
          <p:cNvPr id="6" name="矩形 5"/>
          <p:cNvSpPr/>
          <p:nvPr/>
        </p:nvSpPr>
        <p:spPr>
          <a:xfrm>
            <a:off x="669924" y="1650259"/>
            <a:ext cx="10789297" cy="2862322"/>
          </a:xfrm>
          <a:prstGeom prst="rect">
            <a:avLst/>
          </a:prstGeom>
        </p:spPr>
        <p:txBody>
          <a:bodyPr wrap="square">
            <a:spAutoFit/>
          </a:bodyPr>
          <a:lstStyle/>
          <a:p>
            <a:r>
              <a:rPr lang="zh-CN" altLang="en-US" sz="2000" dirty="0">
                <a:solidFill>
                  <a:srgbClr val="4D4D4D"/>
                </a:solidFill>
                <a:ea typeface="Microsoft YaHei" panose="020B0503020204020204" pitchFamily="34" charset="-122"/>
              </a:rPr>
              <a:t>       在各个城市公司规模总数分布条形图中，对</a:t>
            </a:r>
            <a:r>
              <a:rPr lang="en-US" altLang="zh-CN" sz="2000" dirty="0">
                <a:solidFill>
                  <a:srgbClr val="4D4D4D"/>
                </a:solidFill>
                <a:ea typeface="Microsoft YaHei" panose="020B0503020204020204" pitchFamily="34" charset="-122"/>
              </a:rPr>
              <a:t>16</a:t>
            </a:r>
            <a:r>
              <a:rPr lang="zh-CN" altLang="en-US" sz="2000" dirty="0">
                <a:solidFill>
                  <a:srgbClr val="4D4D4D"/>
                </a:solidFill>
                <a:ea typeface="Microsoft YaHei" panose="020B0503020204020204" pitchFamily="34" charset="-122"/>
              </a:rPr>
              <a:t>个城市的公司规模总数分布情况进行了统计分析。对公司规模重新划分，共分为四类：“低于</a:t>
            </a:r>
            <a:r>
              <a:rPr lang="en-US" altLang="zh-CN" sz="2000" dirty="0">
                <a:solidFill>
                  <a:srgbClr val="4D4D4D"/>
                </a:solidFill>
                <a:ea typeface="Microsoft YaHei" panose="020B0503020204020204" pitchFamily="34" charset="-122"/>
              </a:rPr>
              <a:t>50</a:t>
            </a:r>
            <a:r>
              <a:rPr lang="zh-CN" altLang="en-US" sz="2000" dirty="0">
                <a:solidFill>
                  <a:srgbClr val="4D4D4D"/>
                </a:solidFill>
                <a:ea typeface="Microsoft YaHei" panose="020B0503020204020204" pitchFamily="34" charset="-122"/>
              </a:rPr>
              <a:t>”、“</a:t>
            </a:r>
            <a:r>
              <a:rPr lang="en-US" altLang="zh-CN" sz="2000" dirty="0">
                <a:solidFill>
                  <a:srgbClr val="4D4D4D"/>
                </a:solidFill>
                <a:ea typeface="Microsoft YaHei" panose="020B0503020204020204" pitchFamily="34" charset="-122"/>
              </a:rPr>
              <a:t>50-150</a:t>
            </a:r>
            <a:r>
              <a:rPr lang="zh-CN" altLang="en-US" sz="2000" dirty="0">
                <a:solidFill>
                  <a:srgbClr val="4D4D4D"/>
                </a:solidFill>
                <a:ea typeface="Microsoft YaHei" panose="020B0503020204020204" pitchFamily="34" charset="-122"/>
              </a:rPr>
              <a:t>”、“</a:t>
            </a:r>
            <a:r>
              <a:rPr lang="en-US" altLang="zh-CN" sz="2000" dirty="0">
                <a:solidFill>
                  <a:srgbClr val="4D4D4D"/>
                </a:solidFill>
                <a:ea typeface="Microsoft YaHei" panose="020B0503020204020204" pitchFamily="34" charset="-122"/>
              </a:rPr>
              <a:t>150-2000</a:t>
            </a:r>
            <a:r>
              <a:rPr lang="zh-CN" altLang="en-US" sz="2000" dirty="0">
                <a:solidFill>
                  <a:srgbClr val="4D4D4D"/>
                </a:solidFill>
                <a:ea typeface="Microsoft YaHei" panose="020B0503020204020204" pitchFamily="34" charset="-122"/>
              </a:rPr>
              <a:t>”、</a:t>
            </a:r>
            <a:r>
              <a:rPr lang="en-US" altLang="zh-CN" sz="2000" dirty="0">
                <a:solidFill>
                  <a:srgbClr val="4D4D4D"/>
                </a:solidFill>
                <a:ea typeface="Microsoft YaHei" panose="020B0503020204020204" pitchFamily="34" charset="-122"/>
              </a:rPr>
              <a:t> </a:t>
            </a:r>
            <a:r>
              <a:rPr lang="zh-CN" altLang="en-US" sz="2000" dirty="0">
                <a:solidFill>
                  <a:srgbClr val="4D4D4D"/>
                </a:solidFill>
                <a:ea typeface="Microsoft YaHei" panose="020B0503020204020204" pitchFamily="34" charset="-122"/>
              </a:rPr>
              <a:t>“</a:t>
            </a:r>
            <a:r>
              <a:rPr lang="en-US" altLang="zh-CN" sz="2000" dirty="0">
                <a:solidFill>
                  <a:srgbClr val="4D4D4D"/>
                </a:solidFill>
                <a:ea typeface="Microsoft YaHei" panose="020B0503020204020204" pitchFamily="34" charset="-122"/>
              </a:rPr>
              <a:t>2000</a:t>
            </a:r>
            <a:r>
              <a:rPr lang="zh-CN" altLang="en-US" sz="2000" dirty="0">
                <a:solidFill>
                  <a:srgbClr val="4D4D4D"/>
                </a:solidFill>
                <a:ea typeface="Microsoft YaHei" panose="020B0503020204020204" pitchFamily="34" charset="-122"/>
              </a:rPr>
              <a:t>以上”。</a:t>
            </a:r>
            <a:endParaRPr lang="en-US" altLang="zh-CN" sz="2000" dirty="0">
              <a:solidFill>
                <a:srgbClr val="4D4D4D"/>
              </a:solidFill>
              <a:ea typeface="Microsoft YaHei" panose="020B0503020204020204" pitchFamily="34" charset="-122"/>
            </a:endParaRPr>
          </a:p>
          <a:p>
            <a:r>
              <a:rPr lang="en-US" altLang="zh-CN" sz="2000" dirty="0">
                <a:solidFill>
                  <a:srgbClr val="4D4D4D"/>
                </a:solidFill>
                <a:ea typeface="Microsoft YaHei" panose="020B0503020204020204" pitchFamily="34" charset="-122"/>
              </a:rPr>
              <a:t>       </a:t>
            </a:r>
            <a:r>
              <a:rPr lang="zh-CN" altLang="en-US" sz="2000" dirty="0">
                <a:solidFill>
                  <a:srgbClr val="4D4D4D"/>
                </a:solidFill>
                <a:ea typeface="Microsoft YaHei" panose="020B0503020204020204" pitchFamily="34" charset="-122"/>
              </a:rPr>
              <a:t>可以看出在所有爬取的数据当中，每个城市都是岗位数量为</a:t>
            </a:r>
            <a:r>
              <a:rPr lang="en-US" altLang="zh-CN" sz="2000" dirty="0">
                <a:solidFill>
                  <a:srgbClr val="4D4D4D"/>
                </a:solidFill>
                <a:ea typeface="Microsoft YaHei" panose="020B0503020204020204" pitchFamily="34" charset="-122"/>
              </a:rPr>
              <a:t>150-2000</a:t>
            </a:r>
            <a:r>
              <a:rPr lang="zh-CN" altLang="en-US" sz="2000" dirty="0">
                <a:solidFill>
                  <a:srgbClr val="4D4D4D"/>
                </a:solidFill>
                <a:ea typeface="Microsoft YaHei" panose="020B0503020204020204" pitchFamily="34" charset="-122"/>
              </a:rPr>
              <a:t>的公司最多，也可能是因为重新划分的数量区间更为广阔。分析地理位置与公司规模的关系，可以看出北、上、广、深四个城市的岗位数量在全国处于领先地位，尤其是北京，是仅有的</a:t>
            </a:r>
            <a:r>
              <a:rPr lang="en-US" altLang="zh-CN" sz="2000" dirty="0">
                <a:solidFill>
                  <a:srgbClr val="4D4D4D"/>
                </a:solidFill>
                <a:ea typeface="Microsoft YaHei" panose="020B0503020204020204" pitchFamily="34" charset="-122"/>
              </a:rPr>
              <a:t>2000</a:t>
            </a:r>
            <a:r>
              <a:rPr lang="zh-CN" altLang="en-US" sz="2000" dirty="0">
                <a:solidFill>
                  <a:srgbClr val="4D4D4D"/>
                </a:solidFill>
                <a:ea typeface="Microsoft YaHei" panose="020B0503020204020204" pitchFamily="34" charset="-122"/>
              </a:rPr>
              <a:t>人以上的公司数量远高于</a:t>
            </a:r>
            <a:r>
              <a:rPr lang="en-US" altLang="zh-CN" sz="2000" dirty="0">
                <a:solidFill>
                  <a:srgbClr val="4D4D4D"/>
                </a:solidFill>
                <a:ea typeface="Microsoft YaHei" panose="020B0503020204020204" pitchFamily="34" charset="-122"/>
              </a:rPr>
              <a:t>50-150</a:t>
            </a:r>
            <a:r>
              <a:rPr lang="zh-CN" altLang="en-US" sz="2000" dirty="0">
                <a:solidFill>
                  <a:srgbClr val="4D4D4D"/>
                </a:solidFill>
                <a:ea typeface="Microsoft YaHei" panose="020B0503020204020204" pitchFamily="34" charset="-122"/>
              </a:rPr>
              <a:t>人公司数量的城市，而其他城市</a:t>
            </a:r>
            <a:r>
              <a:rPr lang="en-US" altLang="zh-CN" sz="2000" dirty="0">
                <a:solidFill>
                  <a:srgbClr val="4D4D4D"/>
                </a:solidFill>
                <a:ea typeface="Microsoft YaHei" panose="020B0503020204020204" pitchFamily="34" charset="-122"/>
              </a:rPr>
              <a:t>2000</a:t>
            </a:r>
            <a:r>
              <a:rPr lang="zh-CN" altLang="en-US" sz="2000" dirty="0">
                <a:solidFill>
                  <a:srgbClr val="4D4D4D"/>
                </a:solidFill>
                <a:ea typeface="Microsoft YaHei" panose="020B0503020204020204" pitchFamily="34" charset="-122"/>
              </a:rPr>
              <a:t>人以上的公司数量都或多或少程度地低于“低于</a:t>
            </a:r>
            <a:r>
              <a:rPr lang="en-US" altLang="zh-CN" sz="2000" dirty="0">
                <a:solidFill>
                  <a:srgbClr val="4D4D4D"/>
                </a:solidFill>
                <a:ea typeface="Microsoft YaHei" panose="020B0503020204020204" pitchFamily="34" charset="-122"/>
              </a:rPr>
              <a:t>50</a:t>
            </a:r>
            <a:r>
              <a:rPr lang="zh-CN" altLang="en-US" sz="2000" dirty="0">
                <a:solidFill>
                  <a:srgbClr val="4D4D4D"/>
                </a:solidFill>
                <a:ea typeface="Microsoft YaHei" panose="020B0503020204020204" pitchFamily="34" charset="-122"/>
              </a:rPr>
              <a:t>”和“</a:t>
            </a:r>
            <a:r>
              <a:rPr lang="en-US" altLang="zh-CN" sz="2000" dirty="0">
                <a:solidFill>
                  <a:srgbClr val="4D4D4D"/>
                </a:solidFill>
                <a:ea typeface="Microsoft YaHei" panose="020B0503020204020204" pitchFamily="34" charset="-122"/>
              </a:rPr>
              <a:t>50-150</a:t>
            </a:r>
            <a:r>
              <a:rPr lang="zh-CN" altLang="en-US" sz="2000" dirty="0">
                <a:solidFill>
                  <a:srgbClr val="4D4D4D"/>
                </a:solidFill>
                <a:ea typeface="Microsoft YaHei" panose="020B0503020204020204" pitchFamily="34" charset="-122"/>
              </a:rPr>
              <a:t>”的公司数量，反映出北京作为我国首都的经济实力和繁荣的发展水平。</a:t>
            </a:r>
          </a:p>
          <a:p>
            <a:endParaRPr lang="zh-CN" altLang="en-US" sz="2000" dirty="0"/>
          </a:p>
        </p:txBody>
      </p:sp>
    </p:spTree>
    <p:extLst>
      <p:ext uri="{BB962C8B-B14F-4D97-AF65-F5344CB8AC3E}">
        <p14:creationId xmlns:p14="http://schemas.microsoft.com/office/powerpoint/2010/main" val="183216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sp>
        <p:nvSpPr>
          <p:cNvPr id="5" name="矩形 4"/>
          <p:cNvSpPr/>
          <p:nvPr/>
        </p:nvSpPr>
        <p:spPr>
          <a:xfrm>
            <a:off x="669924" y="455941"/>
            <a:ext cx="3599418" cy="523220"/>
          </a:xfrm>
          <a:prstGeom prst="rect">
            <a:avLst/>
          </a:prstGeom>
        </p:spPr>
        <p:txBody>
          <a:bodyPr wrap="square">
            <a:spAutoFit/>
          </a:bodyPr>
          <a:lstStyle/>
          <a:p>
            <a:r>
              <a:rPr lang="zh-CN" altLang="en-US" sz="2800" b="1">
                <a:solidFill>
                  <a:srgbClr val="4D4D4D"/>
                </a:solidFill>
                <a:latin typeface="Microsoft YaHei" panose="020B0503020204020204" pitchFamily="34" charset="-122"/>
                <a:ea typeface="Microsoft YaHei" panose="020B0503020204020204" pitchFamily="34" charset="-122"/>
              </a:rPr>
              <a:t>岗位公司融资信息</a:t>
            </a:r>
          </a:p>
        </p:txBody>
      </p:sp>
      <p:sp>
        <p:nvSpPr>
          <p:cNvPr id="6" name="矩形 5"/>
          <p:cNvSpPr/>
          <p:nvPr/>
        </p:nvSpPr>
        <p:spPr>
          <a:xfrm>
            <a:off x="1949640" y="1514093"/>
            <a:ext cx="3670701" cy="369332"/>
          </a:xfrm>
          <a:prstGeom prst="rect">
            <a:avLst/>
          </a:prstGeom>
        </p:spPr>
        <p:txBody>
          <a:bodyPr wrap="square">
            <a:spAutoFit/>
          </a:bodyPr>
          <a:lstStyle/>
          <a:p>
            <a:r>
              <a:rPr lang="zh-CN" altLang="en-US"/>
              <a:t>各公司融资信息饼状图</a:t>
            </a:r>
            <a:endParaRPr lang="zh-CN" altLang="en-US">
              <a:latin typeface="+mj-lt"/>
              <a:ea typeface="+mj-ea"/>
            </a:endParaRPr>
          </a:p>
        </p:txBody>
      </p:sp>
      <p:sp>
        <p:nvSpPr>
          <p:cNvPr id="7" name="矩形 6"/>
          <p:cNvSpPr/>
          <p:nvPr/>
        </p:nvSpPr>
        <p:spPr>
          <a:xfrm>
            <a:off x="6409083" y="1514093"/>
            <a:ext cx="5111404" cy="3477875"/>
          </a:xfrm>
          <a:prstGeom prst="rect">
            <a:avLst/>
          </a:prstGeom>
        </p:spPr>
        <p:txBody>
          <a:bodyPr wrap="square">
            <a:spAutoFit/>
          </a:bodyPr>
          <a:lstStyle/>
          <a:p>
            <a:r>
              <a:rPr lang="zh-CN" altLang="en-US" sz="2000">
                <a:solidFill>
                  <a:srgbClr val="4D4D4D"/>
                </a:solidFill>
                <a:ea typeface="Microsoft YaHei" panose="020B0503020204020204" pitchFamily="34" charset="-122"/>
              </a:rPr>
              <a:t>       融资轮次表示着一个公司发展的不同阶段，一个公司的融资信息可以反映出该公司的商业模式的成熟度。</a:t>
            </a:r>
            <a:endParaRPr lang="en-US" altLang="zh-CN" sz="2000">
              <a:solidFill>
                <a:srgbClr val="4D4D4D"/>
              </a:solidFill>
              <a:ea typeface="Microsoft YaHei" panose="020B0503020204020204" pitchFamily="34" charset="-122"/>
            </a:endParaRPr>
          </a:p>
          <a:p>
            <a:r>
              <a:rPr lang="en-US" altLang="zh-CN" sz="2000">
                <a:solidFill>
                  <a:srgbClr val="4D4D4D"/>
                </a:solidFill>
                <a:ea typeface="Microsoft YaHei" panose="020B0503020204020204" pitchFamily="34" charset="-122"/>
              </a:rPr>
              <a:t>       </a:t>
            </a:r>
            <a:r>
              <a:rPr lang="zh-CN" altLang="en-US" sz="2000">
                <a:solidFill>
                  <a:srgbClr val="4D4D4D"/>
                </a:solidFill>
                <a:ea typeface="Microsoft YaHei" panose="020B0503020204020204" pitchFamily="34" charset="-122"/>
              </a:rPr>
              <a:t>在这里对所有爬取的数据中的公司融资阶段的情况进行了饼状图统计。根据大数据，融资信息的阶段类型分成了“不需要融资”、“未融资”、“天使轮”、“</a:t>
            </a:r>
            <a:r>
              <a:rPr lang="en-US" altLang="zh-CN" sz="2000">
                <a:solidFill>
                  <a:srgbClr val="4D4D4D"/>
                </a:solidFill>
                <a:ea typeface="Microsoft YaHei" panose="020B0503020204020204" pitchFamily="34" charset="-122"/>
              </a:rPr>
              <a:t>A</a:t>
            </a:r>
            <a:r>
              <a:rPr lang="zh-CN" altLang="en-US" sz="2000">
                <a:solidFill>
                  <a:srgbClr val="4D4D4D"/>
                </a:solidFill>
                <a:ea typeface="Microsoft YaHei" panose="020B0503020204020204" pitchFamily="34" charset="-122"/>
              </a:rPr>
              <a:t>轮”、“</a:t>
            </a:r>
            <a:r>
              <a:rPr lang="en-US" altLang="zh-CN" sz="2000">
                <a:solidFill>
                  <a:srgbClr val="4D4D4D"/>
                </a:solidFill>
                <a:ea typeface="Microsoft YaHei" panose="020B0503020204020204" pitchFamily="34" charset="-122"/>
              </a:rPr>
              <a:t>B</a:t>
            </a:r>
            <a:r>
              <a:rPr lang="zh-CN" altLang="en-US" sz="2000">
                <a:solidFill>
                  <a:srgbClr val="4D4D4D"/>
                </a:solidFill>
                <a:ea typeface="Microsoft YaHei" panose="020B0503020204020204" pitchFamily="34" charset="-122"/>
              </a:rPr>
              <a:t>轮”、“</a:t>
            </a:r>
            <a:r>
              <a:rPr lang="en-US" altLang="zh-CN" sz="2000">
                <a:solidFill>
                  <a:srgbClr val="4D4D4D"/>
                </a:solidFill>
                <a:ea typeface="Microsoft YaHei" panose="020B0503020204020204" pitchFamily="34" charset="-122"/>
              </a:rPr>
              <a:t>C</a:t>
            </a:r>
            <a:r>
              <a:rPr lang="zh-CN" altLang="en-US" sz="2000">
                <a:solidFill>
                  <a:srgbClr val="4D4D4D"/>
                </a:solidFill>
                <a:ea typeface="Microsoft YaHei" panose="020B0503020204020204" pitchFamily="34" charset="-122"/>
              </a:rPr>
              <a:t>轮”、“</a:t>
            </a:r>
            <a:r>
              <a:rPr lang="en-US" altLang="zh-CN" sz="2000">
                <a:solidFill>
                  <a:srgbClr val="4D4D4D"/>
                </a:solidFill>
                <a:ea typeface="Microsoft YaHei" panose="020B0503020204020204" pitchFamily="34" charset="-122"/>
              </a:rPr>
              <a:t>D</a:t>
            </a:r>
            <a:r>
              <a:rPr lang="zh-CN" altLang="en-US" sz="2000">
                <a:solidFill>
                  <a:srgbClr val="4D4D4D"/>
                </a:solidFill>
                <a:ea typeface="Microsoft YaHei" panose="020B0503020204020204" pitchFamily="34" charset="-122"/>
              </a:rPr>
              <a:t>轮及以上”和“上司公司”。其中“不需要融资”的公司占最多数，接下来是“未融资”和“上市公司”，而正处于发展成长阶段的公司所占比例较少。</a:t>
            </a:r>
            <a:endParaRPr lang="zh-CN" altLang="en-US" sz="200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03" y="1961158"/>
            <a:ext cx="5624047" cy="4153260"/>
          </a:xfrm>
          <a:prstGeom prst="rect">
            <a:avLst/>
          </a:prstGeom>
        </p:spPr>
      </p:pic>
    </p:spTree>
    <p:extLst>
      <p:ext uri="{BB962C8B-B14F-4D97-AF65-F5344CB8AC3E}">
        <p14:creationId xmlns:p14="http://schemas.microsoft.com/office/powerpoint/2010/main" val="2736190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a:p>
        </p:txBody>
      </p:sp>
      <p:sp>
        <p:nvSpPr>
          <p:cNvPr id="7" name="矩形 6"/>
          <p:cNvSpPr/>
          <p:nvPr/>
        </p:nvSpPr>
        <p:spPr>
          <a:xfrm>
            <a:off x="669924" y="495301"/>
            <a:ext cx="3599418" cy="523220"/>
          </a:xfrm>
          <a:prstGeom prst="rect">
            <a:avLst/>
          </a:prstGeom>
        </p:spPr>
        <p:txBody>
          <a:bodyPr wrap="square">
            <a:spAutoFit/>
          </a:bodyPr>
          <a:lstStyle/>
          <a:p>
            <a:r>
              <a:rPr lang="zh-CN" altLang="en-US" sz="2800" b="1">
                <a:solidFill>
                  <a:srgbClr val="4D4D4D"/>
                </a:solidFill>
                <a:latin typeface="Microsoft YaHei" panose="020B0503020204020204" pitchFamily="34" charset="-122"/>
                <a:ea typeface="Microsoft YaHei" panose="020B0503020204020204" pitchFamily="34" charset="-122"/>
              </a:rPr>
              <a:t>岗位薪资水平</a:t>
            </a:r>
          </a:p>
        </p:txBody>
      </p:sp>
      <p:sp>
        <p:nvSpPr>
          <p:cNvPr id="8" name="矩形 7"/>
          <p:cNvSpPr/>
          <p:nvPr/>
        </p:nvSpPr>
        <p:spPr>
          <a:xfrm>
            <a:off x="2647579" y="1467437"/>
            <a:ext cx="3670701" cy="369332"/>
          </a:xfrm>
          <a:prstGeom prst="rect">
            <a:avLst/>
          </a:prstGeom>
        </p:spPr>
        <p:txBody>
          <a:bodyPr wrap="square">
            <a:spAutoFit/>
          </a:bodyPr>
          <a:lstStyle/>
          <a:p>
            <a:r>
              <a:rPr lang="zh-CN" altLang="en-US"/>
              <a:t>月薪区间公司数量柱状分布图</a:t>
            </a:r>
            <a:endParaRPr lang="zh-CN" altLang="en-US">
              <a:latin typeface="+mj-lt"/>
              <a:ea typeface="+mj-ea"/>
            </a:endParaRPr>
          </a:p>
        </p:txBody>
      </p:sp>
      <p:sp>
        <p:nvSpPr>
          <p:cNvPr id="9" name="矩形 8"/>
          <p:cNvSpPr/>
          <p:nvPr/>
        </p:nvSpPr>
        <p:spPr>
          <a:xfrm>
            <a:off x="8965227" y="1581826"/>
            <a:ext cx="2901018" cy="4401205"/>
          </a:xfrm>
          <a:prstGeom prst="rect">
            <a:avLst/>
          </a:prstGeom>
        </p:spPr>
        <p:txBody>
          <a:bodyPr wrap="square">
            <a:spAutoFit/>
          </a:bodyPr>
          <a:lstStyle/>
          <a:p>
            <a:r>
              <a:rPr lang="zh-CN" altLang="en-US" sz="2000">
                <a:solidFill>
                  <a:srgbClr val="4D4D4D"/>
                </a:solidFill>
                <a:ea typeface="Microsoft YaHei" panose="020B0503020204020204" pitchFamily="34" charset="-122"/>
              </a:rPr>
              <a:t>        薪资水平可以说是求职者最关注的一项指标。由于各个公司给出的薪资信息区间不尽相同，因此分析得出的数据具有一定的重复区间，但并不影响数据的分析。</a:t>
            </a:r>
            <a:endParaRPr lang="en-US" altLang="zh-CN" sz="2000">
              <a:solidFill>
                <a:srgbClr val="4D4D4D"/>
              </a:solidFill>
              <a:ea typeface="Microsoft YaHei" panose="020B0503020204020204" pitchFamily="34" charset="-122"/>
            </a:endParaRPr>
          </a:p>
          <a:p>
            <a:r>
              <a:rPr lang="en-US" altLang="zh-CN" sz="2000">
                <a:solidFill>
                  <a:srgbClr val="4D4D4D"/>
                </a:solidFill>
                <a:ea typeface="Microsoft YaHei" panose="020B0503020204020204" pitchFamily="34" charset="-122"/>
              </a:rPr>
              <a:t>       </a:t>
            </a:r>
            <a:r>
              <a:rPr lang="zh-CN" altLang="en-US" sz="2000">
                <a:solidFill>
                  <a:srgbClr val="4D4D4D"/>
                </a:solidFill>
                <a:ea typeface="Microsoft YaHei" panose="020B0503020204020204" pitchFamily="34" charset="-122"/>
              </a:rPr>
              <a:t>根据柱状图可以看出，工资在</a:t>
            </a:r>
            <a:r>
              <a:rPr lang="en-US" altLang="zh-CN" sz="2000">
                <a:solidFill>
                  <a:srgbClr val="4D4D4D"/>
                </a:solidFill>
                <a:ea typeface="Microsoft YaHei" panose="020B0503020204020204" pitchFamily="34" charset="-122"/>
              </a:rPr>
              <a:t>2k-40k</a:t>
            </a:r>
            <a:r>
              <a:rPr lang="zh-CN" altLang="en-US" sz="2000">
                <a:solidFill>
                  <a:srgbClr val="4D4D4D"/>
                </a:solidFill>
                <a:ea typeface="Microsoft YaHei" panose="020B0503020204020204" pitchFamily="34" charset="-122"/>
              </a:rPr>
              <a:t>的职位占绝大多数，其中工资为</a:t>
            </a:r>
            <a:r>
              <a:rPr lang="en-US" altLang="zh-CN" sz="2000">
                <a:solidFill>
                  <a:srgbClr val="4D4D4D"/>
                </a:solidFill>
                <a:ea typeface="Microsoft YaHei" panose="020B0503020204020204" pitchFamily="34" charset="-122"/>
              </a:rPr>
              <a:t>5k-20k</a:t>
            </a:r>
            <a:r>
              <a:rPr lang="zh-CN" altLang="en-US" sz="2000">
                <a:solidFill>
                  <a:srgbClr val="4D4D4D"/>
                </a:solidFill>
                <a:ea typeface="Microsoft YaHei" panose="020B0503020204020204" pitchFamily="34" charset="-122"/>
              </a:rPr>
              <a:t>的职位数量占大约一半，</a:t>
            </a:r>
            <a:r>
              <a:rPr lang="en-US" altLang="zh-CN" sz="2000">
                <a:solidFill>
                  <a:srgbClr val="4D4D4D"/>
                </a:solidFill>
                <a:ea typeface="Microsoft YaHei" panose="020B0503020204020204" pitchFamily="34" charset="-122"/>
              </a:rPr>
              <a:t>2k-8k</a:t>
            </a:r>
            <a:r>
              <a:rPr lang="zh-CN" altLang="en-US" sz="2000">
                <a:solidFill>
                  <a:srgbClr val="4D4D4D"/>
                </a:solidFill>
                <a:ea typeface="Microsoft YaHei" panose="020B0503020204020204" pitchFamily="34" charset="-122"/>
              </a:rPr>
              <a:t>和</a:t>
            </a:r>
            <a:r>
              <a:rPr lang="en-US" altLang="zh-CN" sz="2000">
                <a:solidFill>
                  <a:srgbClr val="4D4D4D"/>
                </a:solidFill>
                <a:ea typeface="Microsoft YaHei" panose="020B0503020204020204" pitchFamily="34" charset="-122"/>
              </a:rPr>
              <a:t>15k-40k</a:t>
            </a:r>
            <a:r>
              <a:rPr lang="zh-CN" altLang="en-US" sz="2000">
                <a:solidFill>
                  <a:srgbClr val="4D4D4D"/>
                </a:solidFill>
                <a:ea typeface="Microsoft YaHei" panose="020B0503020204020204" pitchFamily="34" charset="-122"/>
              </a:rPr>
              <a:t>的占所剩下的各一半。</a:t>
            </a:r>
            <a:endParaRPr lang="zh-CN" altLang="en-US" sz="200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29" y="2001976"/>
            <a:ext cx="8610599" cy="4216293"/>
          </a:xfrm>
          <a:prstGeom prst="rect">
            <a:avLst/>
          </a:prstGeom>
        </p:spPr>
      </p:pic>
    </p:spTree>
    <p:extLst>
      <p:ext uri="{BB962C8B-B14F-4D97-AF65-F5344CB8AC3E}">
        <p14:creationId xmlns:p14="http://schemas.microsoft.com/office/powerpoint/2010/main" val="3617499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a:p>
        </p:txBody>
      </p:sp>
      <p:sp>
        <p:nvSpPr>
          <p:cNvPr id="7" name="矩形 6"/>
          <p:cNvSpPr/>
          <p:nvPr/>
        </p:nvSpPr>
        <p:spPr>
          <a:xfrm>
            <a:off x="669924" y="473213"/>
            <a:ext cx="3599418" cy="523220"/>
          </a:xfrm>
          <a:prstGeom prst="rect">
            <a:avLst/>
          </a:prstGeom>
        </p:spPr>
        <p:txBody>
          <a:bodyPr wrap="square">
            <a:spAutoFit/>
          </a:bodyPr>
          <a:lstStyle/>
          <a:p>
            <a:r>
              <a:rPr lang="zh-CN" altLang="en-US" sz="2800" b="1">
                <a:solidFill>
                  <a:srgbClr val="4D4D4D"/>
                </a:solidFill>
                <a:latin typeface="Microsoft YaHei" panose="020B0503020204020204" pitchFamily="34" charset="-122"/>
                <a:ea typeface="Microsoft YaHei" panose="020B0503020204020204" pitchFamily="34" charset="-122"/>
              </a:rPr>
              <a:t>职位优势</a:t>
            </a:r>
            <a:r>
              <a:rPr lang="en-US" altLang="zh-CN" sz="2800" b="1">
                <a:solidFill>
                  <a:srgbClr val="4D4D4D"/>
                </a:solidFill>
                <a:latin typeface="Microsoft YaHei" panose="020B0503020204020204" pitchFamily="34" charset="-122"/>
                <a:ea typeface="Microsoft YaHei" panose="020B0503020204020204" pitchFamily="34" charset="-122"/>
              </a:rPr>
              <a:t>/</a:t>
            </a:r>
            <a:r>
              <a:rPr lang="zh-CN" altLang="en-US" sz="2800" b="1">
                <a:solidFill>
                  <a:srgbClr val="4D4D4D"/>
                </a:solidFill>
                <a:latin typeface="Microsoft YaHei" panose="020B0503020204020204" pitchFamily="34" charset="-122"/>
                <a:ea typeface="Microsoft YaHei" panose="020B0503020204020204" pitchFamily="34" charset="-122"/>
              </a:rPr>
              <a:t>福利</a:t>
            </a:r>
          </a:p>
        </p:txBody>
      </p:sp>
      <p:sp>
        <p:nvSpPr>
          <p:cNvPr id="8" name="矩形 7"/>
          <p:cNvSpPr/>
          <p:nvPr/>
        </p:nvSpPr>
        <p:spPr>
          <a:xfrm>
            <a:off x="2292349" y="1656022"/>
            <a:ext cx="3670701" cy="369332"/>
          </a:xfrm>
          <a:prstGeom prst="rect">
            <a:avLst/>
          </a:prstGeom>
        </p:spPr>
        <p:txBody>
          <a:bodyPr wrap="square">
            <a:spAutoFit/>
          </a:bodyPr>
          <a:lstStyle/>
          <a:p>
            <a:r>
              <a:rPr lang="zh-CN" altLang="en-US"/>
              <a:t>岗位优势</a:t>
            </a:r>
            <a:r>
              <a:rPr lang="en-US" altLang="zh-CN"/>
              <a:t>/</a:t>
            </a:r>
            <a:r>
              <a:rPr lang="zh-CN" altLang="en-US"/>
              <a:t>福利词云图</a:t>
            </a:r>
            <a:endParaRPr lang="zh-CN" altLang="en-US">
              <a:latin typeface="+mj-lt"/>
              <a:ea typeface="+mj-ea"/>
            </a:endParaRPr>
          </a:p>
        </p:txBody>
      </p:sp>
      <p:sp>
        <p:nvSpPr>
          <p:cNvPr id="9" name="矩形 8"/>
          <p:cNvSpPr/>
          <p:nvPr/>
        </p:nvSpPr>
        <p:spPr>
          <a:xfrm>
            <a:off x="7191375" y="1328704"/>
            <a:ext cx="4329112" cy="4708981"/>
          </a:xfrm>
          <a:prstGeom prst="rect">
            <a:avLst/>
          </a:prstGeom>
        </p:spPr>
        <p:txBody>
          <a:bodyPr wrap="square">
            <a:spAutoFit/>
          </a:bodyPr>
          <a:lstStyle/>
          <a:p>
            <a:r>
              <a:rPr lang="zh-CN" altLang="en-US" sz="2000" dirty="0">
                <a:solidFill>
                  <a:srgbClr val="4D4D4D"/>
                </a:solidFill>
                <a:ea typeface="Microsoft YaHei" panose="020B0503020204020204" pitchFamily="34" charset="-122"/>
              </a:rPr>
              <a:t>       采用词云图反映所有数据中岗位福利的大致情况。词云又叫文字云，是对文本数据中出现频率较高的关键词予以视觉上的突出</a:t>
            </a:r>
            <a:r>
              <a:rPr lang="en-US" altLang="zh-CN" sz="2000" dirty="0">
                <a:solidFill>
                  <a:srgbClr val="4D4D4D"/>
                </a:solidFill>
                <a:ea typeface="Microsoft YaHei" panose="020B0503020204020204" pitchFamily="34" charset="-122"/>
              </a:rPr>
              <a:t>,</a:t>
            </a:r>
            <a:r>
              <a:rPr lang="zh-CN" altLang="en-US" sz="2000" dirty="0">
                <a:solidFill>
                  <a:srgbClr val="4D4D4D"/>
                </a:solidFill>
                <a:ea typeface="Microsoft YaHei" panose="020B0503020204020204" pitchFamily="34" charset="-122"/>
              </a:rPr>
              <a:t>形成</a:t>
            </a:r>
            <a:r>
              <a:rPr lang="en-US" altLang="zh-CN" sz="2000" dirty="0">
                <a:solidFill>
                  <a:srgbClr val="4D4D4D"/>
                </a:solidFill>
                <a:ea typeface="Microsoft YaHei" panose="020B0503020204020204" pitchFamily="34" charset="-122"/>
              </a:rPr>
              <a:t>"</a:t>
            </a:r>
            <a:r>
              <a:rPr lang="zh-CN" altLang="en-US" sz="2000" dirty="0">
                <a:solidFill>
                  <a:srgbClr val="4D4D4D"/>
                </a:solidFill>
                <a:ea typeface="Microsoft YaHei" panose="020B0503020204020204" pitchFamily="34" charset="-122"/>
              </a:rPr>
              <a:t>关键词的渲染</a:t>
            </a:r>
            <a:r>
              <a:rPr lang="en-US" altLang="zh-CN" sz="2000" dirty="0">
                <a:solidFill>
                  <a:srgbClr val="4D4D4D"/>
                </a:solidFill>
                <a:ea typeface="Microsoft YaHei" panose="020B0503020204020204" pitchFamily="34" charset="-122"/>
              </a:rPr>
              <a:t>"</a:t>
            </a:r>
            <a:r>
              <a:rPr lang="zh-CN" altLang="en-US" sz="2000" dirty="0">
                <a:solidFill>
                  <a:srgbClr val="4D4D4D"/>
                </a:solidFill>
                <a:ea typeface="Microsoft YaHei" panose="020B0503020204020204" pitchFamily="34" charset="-122"/>
              </a:rPr>
              <a:t>就类似云一样的彩色图片</a:t>
            </a:r>
            <a:r>
              <a:rPr lang="en-US" altLang="zh-CN" sz="2000" dirty="0">
                <a:solidFill>
                  <a:srgbClr val="4D4D4D"/>
                </a:solidFill>
                <a:ea typeface="Microsoft YaHei" panose="020B0503020204020204" pitchFamily="34" charset="-122"/>
              </a:rPr>
              <a:t>,</a:t>
            </a:r>
            <a:r>
              <a:rPr lang="zh-CN" altLang="en-US" sz="2000" dirty="0">
                <a:solidFill>
                  <a:srgbClr val="4D4D4D"/>
                </a:solidFill>
                <a:ea typeface="Microsoft YaHei" panose="020B0503020204020204" pitchFamily="34" charset="-122"/>
              </a:rPr>
              <a:t>从而过滤掉大量的文本信息</a:t>
            </a:r>
            <a:r>
              <a:rPr lang="en-US" altLang="zh-CN" sz="2000" dirty="0">
                <a:solidFill>
                  <a:srgbClr val="4D4D4D"/>
                </a:solidFill>
                <a:ea typeface="Microsoft YaHei" panose="020B0503020204020204" pitchFamily="34" charset="-122"/>
              </a:rPr>
              <a:t>,</a:t>
            </a:r>
            <a:r>
              <a:rPr lang="zh-CN" altLang="en-US" sz="2000" dirty="0">
                <a:solidFill>
                  <a:srgbClr val="4D4D4D"/>
                </a:solidFill>
                <a:ea typeface="Microsoft YaHei" panose="020B0503020204020204" pitchFamily="34" charset="-122"/>
              </a:rPr>
              <a:t>，使人一眼就可以领略文本数据的主要表达意思。下面就是对相关职位的福利做了一个词云的展示，可以更直观的看到大多数公司的福利待遇集中在哪些地方。</a:t>
            </a:r>
            <a:endParaRPr lang="en-US" altLang="zh-CN" sz="2000" dirty="0">
              <a:solidFill>
                <a:srgbClr val="4D4D4D"/>
              </a:solidFill>
              <a:ea typeface="Microsoft YaHei" panose="020B0503020204020204" pitchFamily="34" charset="-122"/>
            </a:endParaRPr>
          </a:p>
          <a:p>
            <a:r>
              <a:rPr lang="en-US" altLang="zh-CN" sz="2000" dirty="0">
                <a:solidFill>
                  <a:srgbClr val="4D4D4D"/>
                </a:solidFill>
                <a:ea typeface="Microsoft YaHei" panose="020B0503020204020204" pitchFamily="34" charset="-122"/>
              </a:rPr>
              <a:t>       </a:t>
            </a:r>
            <a:r>
              <a:rPr lang="zh-CN" altLang="en-US" sz="2000" dirty="0">
                <a:solidFill>
                  <a:srgbClr val="4D4D4D"/>
                </a:solidFill>
                <a:ea typeface="Microsoft YaHei" panose="020B0503020204020204" pitchFamily="34" charset="-122"/>
              </a:rPr>
              <a:t>可以看出“五险一金”、“上市公司”、“互联网百强”、“福利待遇好”等词语出现的较多，可见这些条件是各个公司认为他们存在优势的地方。</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3194"/>
            <a:ext cx="7079637" cy="3944491"/>
          </a:xfrm>
          <a:prstGeom prst="rect">
            <a:avLst/>
          </a:prstGeom>
        </p:spPr>
      </p:pic>
    </p:spTree>
    <p:extLst>
      <p:ext uri="{BB962C8B-B14F-4D97-AF65-F5344CB8AC3E}">
        <p14:creationId xmlns:p14="http://schemas.microsoft.com/office/powerpoint/2010/main" val="158536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Thanks.</a:t>
            </a:r>
            <a:br>
              <a:rPr lang="en-US" altLang="zh-CN" dirty="0"/>
            </a:br>
            <a:endParaRPr lang="zh-CN" altLang="en-US" sz="2400" b="0" dirty="0"/>
          </a:p>
        </p:txBody>
      </p:sp>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6207126" y="2127252"/>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F408655-7B16-4C36-8089-D73A62DE8A3B}"/>
              </a:ext>
            </a:extLst>
          </p:cNvPr>
          <p:cNvCxnSpPr>
            <a:cxnSpLocks/>
          </p:cNvCxnSpPr>
          <p:nvPr/>
        </p:nvCxnSpPr>
        <p:spPr>
          <a:xfrm>
            <a:off x="3550445" y="3796996"/>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66AA518-5FFB-5A44-8C28-F90851B18433}"/>
              </a:ext>
            </a:extLst>
          </p:cNvPr>
          <p:cNvSpPr>
            <a:spLocks noGrp="1"/>
          </p:cNvSpPr>
          <p:nvPr>
            <p:ph type="title"/>
          </p:nvPr>
        </p:nvSpPr>
        <p:spPr/>
        <p:txBody>
          <a:bodyPr/>
          <a:lstStyle/>
          <a:p>
            <a:r>
              <a:rPr kumimoji="1" lang="zh-CN" altLang="en-US" dirty="0"/>
              <a:t>目录</a:t>
            </a:r>
          </a:p>
        </p:txBody>
      </p:sp>
      <p:sp>
        <p:nvSpPr>
          <p:cNvPr id="3" name="页脚占位符 2">
            <a:extLst>
              <a:ext uri="{FF2B5EF4-FFF2-40B4-BE49-F238E27FC236}">
                <a16:creationId xmlns:a16="http://schemas.microsoft.com/office/drawing/2014/main" id="{7EF202B9-432B-ED48-93D6-16D9E9E8B25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521C8C0-A636-2341-95CE-5CE3F8C4E5E3}"/>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grpSp>
        <p:nvGrpSpPr>
          <p:cNvPr id="6" name="组合 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B295352-70AC-4245-B4DB-5D4B6AD4A737}"/>
              </a:ext>
            </a:extLst>
          </p:cNvPr>
          <p:cNvGrpSpPr>
            <a:grpSpLocks noChangeAspect="1"/>
          </p:cNvGrpSpPr>
          <p:nvPr/>
        </p:nvGrpSpPr>
        <p:grpSpPr>
          <a:xfrm>
            <a:off x="-12700" y="1423858"/>
            <a:ext cx="12223750" cy="4791072"/>
            <a:chOff x="-255892" y="1385282"/>
            <a:chExt cx="12223750" cy="4791072"/>
          </a:xfrm>
        </p:grpSpPr>
        <p:grpSp>
          <p:nvGrpSpPr>
            <p:cNvPr id="7" name="í$ḷíďe">
              <a:extLst>
                <a:ext uri="{FF2B5EF4-FFF2-40B4-BE49-F238E27FC236}">
                  <a16:creationId xmlns:a16="http://schemas.microsoft.com/office/drawing/2014/main" id="{A1F5A3D1-989F-5D43-88FD-BDE3514C05B2}"/>
                </a:ext>
              </a:extLst>
            </p:cNvPr>
            <p:cNvGrpSpPr/>
            <p:nvPr/>
          </p:nvGrpSpPr>
          <p:grpSpPr>
            <a:xfrm>
              <a:off x="-255892" y="2119634"/>
              <a:ext cx="12204700" cy="4056720"/>
              <a:chOff x="-255892" y="2119884"/>
              <a:chExt cx="12204700" cy="4188194"/>
            </a:xfrm>
          </p:grpSpPr>
          <p:sp>
            <p:nvSpPr>
              <p:cNvPr id="26" name="îṥļiḍé">
                <a:extLst>
                  <a:ext uri="{FF2B5EF4-FFF2-40B4-BE49-F238E27FC236}">
                    <a16:creationId xmlns:a16="http://schemas.microsoft.com/office/drawing/2014/main" id="{7AECCFF9-65BA-E344-AE32-5E17FDA7CB1E}"/>
                  </a:ext>
                </a:extLst>
              </p:cNvPr>
              <p:cNvSpPr/>
              <p:nvPr/>
            </p:nvSpPr>
            <p:spPr bwMode="auto">
              <a:xfrm>
                <a:off x="-255892" y="2119884"/>
                <a:ext cx="12204700" cy="4152541"/>
              </a:xfrm>
              <a:prstGeom prst="rect">
                <a:avLst/>
              </a:prstGeom>
              <a:pattFill prst="pct5">
                <a:fgClr>
                  <a:srgbClr val="E4E6EA"/>
                </a:fgClr>
                <a:bgClr>
                  <a:srgbClr val="ADB5BF"/>
                </a:bgClr>
              </a:patt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27" name="íṩļîḍé">
                <a:extLst>
                  <a:ext uri="{FF2B5EF4-FFF2-40B4-BE49-F238E27FC236}">
                    <a16:creationId xmlns:a16="http://schemas.microsoft.com/office/drawing/2014/main" id="{61E8B6DA-D7C7-3846-A560-44017E09E290}"/>
                  </a:ext>
                </a:extLst>
              </p:cNvPr>
              <p:cNvSpPr/>
              <p:nvPr/>
            </p:nvSpPr>
            <p:spPr bwMode="auto">
              <a:xfrm>
                <a:off x="426732" y="2155537"/>
                <a:ext cx="10858500" cy="4152541"/>
              </a:xfrm>
              <a:prstGeom prst="rect">
                <a:avLst/>
              </a:prstGeom>
              <a:solidFill>
                <a:schemeClr val="bg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grpSp>
        <p:sp>
          <p:nvSpPr>
            <p:cNvPr id="8" name="ïšļîḍê">
              <a:extLst>
                <a:ext uri="{FF2B5EF4-FFF2-40B4-BE49-F238E27FC236}">
                  <a16:creationId xmlns:a16="http://schemas.microsoft.com/office/drawing/2014/main" id="{C3455501-F4B9-D543-BBEE-385BCE8C478A}"/>
                </a:ext>
              </a:extLst>
            </p:cNvPr>
            <p:cNvSpPr/>
            <p:nvPr/>
          </p:nvSpPr>
          <p:spPr bwMode="auto">
            <a:xfrm>
              <a:off x="-255892" y="2121491"/>
              <a:ext cx="12223750" cy="323491"/>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grpSp>
          <p:nvGrpSpPr>
            <p:cNvPr id="9" name="íṧḷïdé">
              <a:extLst>
                <a:ext uri="{FF2B5EF4-FFF2-40B4-BE49-F238E27FC236}">
                  <a16:creationId xmlns:a16="http://schemas.microsoft.com/office/drawing/2014/main" id="{6592617C-5AB7-4840-8ECA-52AF0E09A135}"/>
                </a:ext>
              </a:extLst>
            </p:cNvPr>
            <p:cNvGrpSpPr/>
            <p:nvPr/>
          </p:nvGrpSpPr>
          <p:grpSpPr>
            <a:xfrm>
              <a:off x="1781141" y="1951189"/>
              <a:ext cx="664094" cy="664094"/>
              <a:chOff x="-176026" y="2344465"/>
              <a:chExt cx="923827" cy="923827"/>
            </a:xfrm>
          </p:grpSpPr>
          <p:sp>
            <p:nvSpPr>
              <p:cNvPr id="24" name="íš1íḓê">
                <a:extLst>
                  <a:ext uri="{FF2B5EF4-FFF2-40B4-BE49-F238E27FC236}">
                    <a16:creationId xmlns:a16="http://schemas.microsoft.com/office/drawing/2014/main" id="{2F9223E4-408D-5A47-AA85-D1ECC403F9AC}"/>
                  </a:ext>
                </a:extLst>
              </p:cNvPr>
              <p:cNvSpPr/>
              <p:nvPr/>
            </p:nvSpPr>
            <p:spPr>
              <a:xfrm>
                <a:off x="-176026" y="2344465"/>
                <a:ext cx="923827" cy="92382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endParaRPr>
              </a:p>
            </p:txBody>
          </p:sp>
          <p:sp>
            <p:nvSpPr>
              <p:cNvPr id="25" name="ï$líḍé">
                <a:extLst>
                  <a:ext uri="{FF2B5EF4-FFF2-40B4-BE49-F238E27FC236}">
                    <a16:creationId xmlns:a16="http://schemas.microsoft.com/office/drawing/2014/main" id="{43C1C3D6-3E22-1049-8928-ADA8B1B99D21}"/>
                  </a:ext>
                </a:extLst>
              </p:cNvPr>
              <p:cNvSpPr/>
              <p:nvPr/>
            </p:nvSpPr>
            <p:spPr>
              <a:xfrm>
                <a:off x="16185" y="2523801"/>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endParaRPr>
              </a:p>
            </p:txBody>
          </p:sp>
        </p:grpSp>
        <p:grpSp>
          <p:nvGrpSpPr>
            <p:cNvPr id="10" name="íŝ1îḓe">
              <a:extLst>
                <a:ext uri="{FF2B5EF4-FFF2-40B4-BE49-F238E27FC236}">
                  <a16:creationId xmlns:a16="http://schemas.microsoft.com/office/drawing/2014/main" id="{3B19DDDB-C3E1-4E45-AB2C-600438EBCD46}"/>
                </a:ext>
              </a:extLst>
            </p:cNvPr>
            <p:cNvGrpSpPr/>
            <p:nvPr/>
          </p:nvGrpSpPr>
          <p:grpSpPr>
            <a:xfrm>
              <a:off x="327622" y="1385282"/>
              <a:ext cx="7555659" cy="3207603"/>
              <a:chOff x="538244" y="1385282"/>
              <a:chExt cx="2773528" cy="3207603"/>
            </a:xfrm>
          </p:grpSpPr>
          <p:sp>
            <p:nvSpPr>
              <p:cNvPr id="19" name="ïṣ1îḋè">
                <a:extLst>
                  <a:ext uri="{FF2B5EF4-FFF2-40B4-BE49-F238E27FC236}">
                    <a16:creationId xmlns:a16="http://schemas.microsoft.com/office/drawing/2014/main" id="{1CBC6482-BAD2-F649-A30C-A6BF92DD04C5}"/>
                  </a:ext>
                </a:extLst>
              </p:cNvPr>
              <p:cNvSpPr txBox="1"/>
              <p:nvPr/>
            </p:nvSpPr>
            <p:spPr bwMode="auto">
              <a:xfrm>
                <a:off x="1942954" y="1385282"/>
                <a:ext cx="1368818" cy="41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a:t>系统级</a:t>
                </a:r>
                <a:endParaRPr lang="en-US" altLang="zh-CN" sz="1600" b="1" dirty="0"/>
              </a:p>
            </p:txBody>
          </p:sp>
          <p:sp>
            <p:nvSpPr>
              <p:cNvPr id="20" name="iṥḷíḋè">
                <a:extLst>
                  <a:ext uri="{FF2B5EF4-FFF2-40B4-BE49-F238E27FC236}">
                    <a16:creationId xmlns:a16="http://schemas.microsoft.com/office/drawing/2014/main" id="{8EFDAD7B-D5F8-7D49-83D6-A097171DD493}"/>
                  </a:ext>
                </a:extLst>
              </p:cNvPr>
              <p:cNvSpPr/>
              <p:nvPr/>
            </p:nvSpPr>
            <p:spPr bwMode="auto">
              <a:xfrm>
                <a:off x="660400" y="2736679"/>
                <a:ext cx="1028794"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endParaRPr lang="en-US" altLang="zh-CN" dirty="0"/>
              </a:p>
            </p:txBody>
          </p:sp>
          <p:sp>
            <p:nvSpPr>
              <p:cNvPr id="21" name="iṩ1íḋê">
                <a:extLst>
                  <a:ext uri="{FF2B5EF4-FFF2-40B4-BE49-F238E27FC236}">
                    <a16:creationId xmlns:a16="http://schemas.microsoft.com/office/drawing/2014/main" id="{54062215-C4C2-D94C-9D49-6C269926C464}"/>
                  </a:ext>
                </a:extLst>
              </p:cNvPr>
              <p:cNvSpPr/>
              <p:nvPr/>
            </p:nvSpPr>
            <p:spPr bwMode="auto">
              <a:xfrm>
                <a:off x="538244" y="2746472"/>
                <a:ext cx="1310889"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dirty="0"/>
                  <a:t>数据选择和特征</a:t>
                </a:r>
                <a:endParaRPr lang="en-US" altLang="zh-CN" dirty="0"/>
              </a:p>
            </p:txBody>
          </p:sp>
          <p:sp>
            <p:nvSpPr>
              <p:cNvPr id="22" name="ïsḷiḑe">
                <a:extLst>
                  <a:ext uri="{FF2B5EF4-FFF2-40B4-BE49-F238E27FC236}">
                    <a16:creationId xmlns:a16="http://schemas.microsoft.com/office/drawing/2014/main" id="{07D16654-7FFD-5849-A127-67DEA8CDA495}"/>
                  </a:ext>
                </a:extLst>
              </p:cNvPr>
              <p:cNvSpPr/>
              <p:nvPr/>
            </p:nvSpPr>
            <p:spPr bwMode="auto">
              <a:xfrm>
                <a:off x="1963491" y="3986475"/>
                <a:ext cx="1310889"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dirty="0"/>
                  <a:t>平台测试</a:t>
                </a:r>
                <a:endParaRPr lang="en-US" altLang="zh-CN" dirty="0"/>
              </a:p>
            </p:txBody>
          </p:sp>
          <p:sp>
            <p:nvSpPr>
              <p:cNvPr id="23" name="íṡḻîḍè">
                <a:extLst>
                  <a:ext uri="{FF2B5EF4-FFF2-40B4-BE49-F238E27FC236}">
                    <a16:creationId xmlns:a16="http://schemas.microsoft.com/office/drawing/2014/main" id="{91571F13-4D73-4E41-9FF7-70EF8223541D}"/>
                  </a:ext>
                </a:extLst>
              </p:cNvPr>
              <p:cNvSpPr/>
              <p:nvPr/>
            </p:nvSpPr>
            <p:spPr bwMode="auto">
              <a:xfrm>
                <a:off x="1971918" y="2763512"/>
                <a:ext cx="1310889"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dirty="0"/>
                  <a:t>框架的选择</a:t>
                </a:r>
                <a:endParaRPr lang="en-US" altLang="zh-CN" dirty="0"/>
              </a:p>
            </p:txBody>
          </p:sp>
          <p:sp>
            <p:nvSpPr>
              <p:cNvPr id="33" name="iṩ1íḋê">
                <a:extLst>
                  <a:ext uri="{FF2B5EF4-FFF2-40B4-BE49-F238E27FC236}">
                    <a16:creationId xmlns:a16="http://schemas.microsoft.com/office/drawing/2014/main" id="{D3857121-6729-564E-9227-09181CB4615E}"/>
                  </a:ext>
                </a:extLst>
              </p:cNvPr>
              <p:cNvSpPr/>
              <p:nvPr/>
            </p:nvSpPr>
            <p:spPr bwMode="auto">
              <a:xfrm>
                <a:off x="540406" y="3358414"/>
                <a:ext cx="1310889"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dirty="0"/>
                  <a:t>数据爬取</a:t>
                </a:r>
                <a:endParaRPr lang="en-US" altLang="zh-CN" dirty="0"/>
              </a:p>
            </p:txBody>
          </p:sp>
        </p:grpSp>
        <p:grpSp>
          <p:nvGrpSpPr>
            <p:cNvPr id="11" name="íşļïďê">
              <a:extLst>
                <a:ext uri="{FF2B5EF4-FFF2-40B4-BE49-F238E27FC236}">
                  <a16:creationId xmlns:a16="http://schemas.microsoft.com/office/drawing/2014/main" id="{32D9C9C5-7CFA-8E46-99AE-BEE8D67A1D05}"/>
                </a:ext>
              </a:extLst>
            </p:cNvPr>
            <p:cNvGrpSpPr/>
            <p:nvPr/>
          </p:nvGrpSpPr>
          <p:grpSpPr>
            <a:xfrm>
              <a:off x="5686765" y="1945989"/>
              <a:ext cx="4350199" cy="669294"/>
              <a:chOff x="-2381845" y="2337231"/>
              <a:chExt cx="6051600" cy="931061"/>
            </a:xfrm>
          </p:grpSpPr>
          <p:sp>
            <p:nvSpPr>
              <p:cNvPr id="17" name="íS1ïḓê">
                <a:extLst>
                  <a:ext uri="{FF2B5EF4-FFF2-40B4-BE49-F238E27FC236}">
                    <a16:creationId xmlns:a16="http://schemas.microsoft.com/office/drawing/2014/main" id="{40BB2EE7-EBAB-9F4F-AFDF-E8EB39EAAC5D}"/>
                  </a:ext>
                </a:extLst>
              </p:cNvPr>
              <p:cNvSpPr/>
              <p:nvPr/>
            </p:nvSpPr>
            <p:spPr>
              <a:xfrm>
                <a:off x="2745928" y="2337231"/>
                <a:ext cx="923827" cy="92382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 name="î$ḷiḍê">
                <a:extLst>
                  <a:ext uri="{FF2B5EF4-FFF2-40B4-BE49-F238E27FC236}">
                    <a16:creationId xmlns:a16="http://schemas.microsoft.com/office/drawing/2014/main" id="{76C9FF30-4FDB-1748-9A4D-9E26FA350CFA}"/>
                  </a:ext>
                </a:extLst>
              </p:cNvPr>
              <p:cNvSpPr/>
              <p:nvPr/>
            </p:nvSpPr>
            <p:spPr>
              <a:xfrm>
                <a:off x="2945853" y="2516482"/>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endParaRPr>
              </a:p>
            </p:txBody>
          </p:sp>
          <p:sp>
            <p:nvSpPr>
              <p:cNvPr id="28" name="íS1ïḓê">
                <a:extLst>
                  <a:ext uri="{FF2B5EF4-FFF2-40B4-BE49-F238E27FC236}">
                    <a16:creationId xmlns:a16="http://schemas.microsoft.com/office/drawing/2014/main" id="{5CC90C0D-83AB-9D40-98A3-0075915A7CB0}"/>
                  </a:ext>
                </a:extLst>
              </p:cNvPr>
              <p:cNvSpPr/>
              <p:nvPr/>
            </p:nvSpPr>
            <p:spPr>
              <a:xfrm>
                <a:off x="-2381845" y="2344465"/>
                <a:ext cx="923827" cy="92382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9" name="î$ḷiḍê">
                <a:extLst>
                  <a:ext uri="{FF2B5EF4-FFF2-40B4-BE49-F238E27FC236}">
                    <a16:creationId xmlns:a16="http://schemas.microsoft.com/office/drawing/2014/main" id="{E4ABF748-5583-9B42-B816-E58A601C8AEA}"/>
                  </a:ext>
                </a:extLst>
              </p:cNvPr>
              <p:cNvSpPr/>
              <p:nvPr/>
            </p:nvSpPr>
            <p:spPr>
              <a:xfrm>
                <a:off x="-2193323" y="2532251"/>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endParaRPr>
              </a:p>
            </p:txBody>
          </p:sp>
        </p:grpSp>
        <p:grpSp>
          <p:nvGrpSpPr>
            <p:cNvPr id="12" name="ïṥḻïḑê">
              <a:extLst>
                <a:ext uri="{FF2B5EF4-FFF2-40B4-BE49-F238E27FC236}">
                  <a16:creationId xmlns:a16="http://schemas.microsoft.com/office/drawing/2014/main" id="{373EF4A9-CF70-624F-9AD4-20298AE1032A}"/>
                </a:ext>
              </a:extLst>
            </p:cNvPr>
            <p:cNvGrpSpPr/>
            <p:nvPr/>
          </p:nvGrpSpPr>
          <p:grpSpPr>
            <a:xfrm>
              <a:off x="248717" y="1412714"/>
              <a:ext cx="11349088" cy="3405141"/>
              <a:chOff x="1456311" y="1412714"/>
              <a:chExt cx="4166018" cy="3405141"/>
            </a:xfrm>
          </p:grpSpPr>
          <p:sp>
            <p:nvSpPr>
              <p:cNvPr id="13" name="isḷîḋe">
                <a:extLst>
                  <a:ext uri="{FF2B5EF4-FFF2-40B4-BE49-F238E27FC236}">
                    <a16:creationId xmlns:a16="http://schemas.microsoft.com/office/drawing/2014/main" id="{B6E2F8FA-18BD-004D-88EB-8CED42BD3F70}"/>
                  </a:ext>
                </a:extLst>
              </p:cNvPr>
              <p:cNvSpPr txBox="1"/>
              <p:nvPr/>
            </p:nvSpPr>
            <p:spPr bwMode="auto">
              <a:xfrm>
                <a:off x="4253511" y="1412714"/>
                <a:ext cx="1368818" cy="41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a:t>测试分析级</a:t>
                </a:r>
                <a:endParaRPr lang="en-US" altLang="zh-CN" sz="1600" b="1" dirty="0"/>
              </a:p>
            </p:txBody>
          </p:sp>
          <p:sp>
            <p:nvSpPr>
              <p:cNvPr id="14" name="ïśḻíḍe">
                <a:extLst>
                  <a:ext uri="{FF2B5EF4-FFF2-40B4-BE49-F238E27FC236}">
                    <a16:creationId xmlns:a16="http://schemas.microsoft.com/office/drawing/2014/main" id="{55321DB7-0F2E-F54B-BCF2-6C28781B5F89}"/>
                  </a:ext>
                </a:extLst>
              </p:cNvPr>
              <p:cNvSpPr/>
              <p:nvPr/>
            </p:nvSpPr>
            <p:spPr bwMode="auto">
              <a:xfrm>
                <a:off x="4282476" y="2736679"/>
                <a:ext cx="1310889"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dirty="0"/>
                  <a:t>数据可视化分析</a:t>
                </a:r>
                <a:endParaRPr lang="en-US" altLang="zh-CN" dirty="0"/>
              </a:p>
            </p:txBody>
          </p:sp>
          <p:sp>
            <p:nvSpPr>
              <p:cNvPr id="15" name="išḻïḋê">
                <a:extLst>
                  <a:ext uri="{FF2B5EF4-FFF2-40B4-BE49-F238E27FC236}">
                    <a16:creationId xmlns:a16="http://schemas.microsoft.com/office/drawing/2014/main" id="{2D2BEEDF-8925-5843-BA99-0DFD0DA16D86}"/>
                  </a:ext>
                </a:extLst>
              </p:cNvPr>
              <p:cNvSpPr/>
              <p:nvPr/>
            </p:nvSpPr>
            <p:spPr bwMode="auto">
              <a:xfrm>
                <a:off x="4287139" y="3474062"/>
                <a:ext cx="1306226"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dirty="0"/>
                  <a:t>数据词云生成</a:t>
                </a:r>
                <a:endParaRPr lang="en-US" altLang="zh-CN" dirty="0"/>
              </a:p>
            </p:txBody>
          </p:sp>
          <p:sp>
            <p:nvSpPr>
              <p:cNvPr id="16" name="îṣlíde">
                <a:extLst>
                  <a:ext uri="{FF2B5EF4-FFF2-40B4-BE49-F238E27FC236}">
                    <a16:creationId xmlns:a16="http://schemas.microsoft.com/office/drawing/2014/main" id="{1E343674-7089-7648-B150-35B111C43549}"/>
                  </a:ext>
                </a:extLst>
              </p:cNvPr>
              <p:cNvSpPr/>
              <p:nvPr/>
            </p:nvSpPr>
            <p:spPr bwMode="auto">
              <a:xfrm>
                <a:off x="4282476" y="4211445"/>
                <a:ext cx="1310889"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endParaRPr lang="en-US" altLang="zh-CN" sz="1100" dirty="0"/>
              </a:p>
            </p:txBody>
          </p:sp>
          <p:sp>
            <p:nvSpPr>
              <p:cNvPr id="31" name="isḷîḋe">
                <a:extLst>
                  <a:ext uri="{FF2B5EF4-FFF2-40B4-BE49-F238E27FC236}">
                    <a16:creationId xmlns:a16="http://schemas.microsoft.com/office/drawing/2014/main" id="{5616760C-F5F1-C14B-B2DB-F16DB10310E9}"/>
                  </a:ext>
                </a:extLst>
              </p:cNvPr>
              <p:cNvSpPr txBox="1"/>
              <p:nvPr/>
            </p:nvSpPr>
            <p:spPr bwMode="auto">
              <a:xfrm>
                <a:off x="1456311" y="1412714"/>
                <a:ext cx="1368818" cy="41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a:t>数据级</a:t>
                </a:r>
                <a:endParaRPr lang="en-US" altLang="zh-CN" sz="1600" b="1" dirty="0"/>
              </a:p>
            </p:txBody>
          </p:sp>
        </p:grpSp>
      </p:grpSp>
      <p:sp>
        <p:nvSpPr>
          <p:cNvPr id="32" name="ïsḷiḑe">
            <a:extLst>
              <a:ext uri="{FF2B5EF4-FFF2-40B4-BE49-F238E27FC236}">
                <a16:creationId xmlns:a16="http://schemas.microsoft.com/office/drawing/2014/main" id="{8971184C-355E-2342-8A0F-19254DE07DA4}"/>
              </a:ext>
            </a:extLst>
          </p:cNvPr>
          <p:cNvSpPr/>
          <p:nvPr/>
        </p:nvSpPr>
        <p:spPr bwMode="auto">
          <a:xfrm>
            <a:off x="4304084" y="3403316"/>
            <a:ext cx="3571131"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endParaRPr lang="en-US" altLang="zh-CN" dirty="0"/>
          </a:p>
        </p:txBody>
      </p:sp>
      <p:sp>
        <p:nvSpPr>
          <p:cNvPr id="2" name="矩形 1">
            <a:extLst>
              <a:ext uri="{FF2B5EF4-FFF2-40B4-BE49-F238E27FC236}">
                <a16:creationId xmlns:a16="http://schemas.microsoft.com/office/drawing/2014/main" id="{E99B952B-6F70-2A44-8A33-229A4792E272}"/>
              </a:ext>
            </a:extLst>
          </p:cNvPr>
          <p:cNvSpPr/>
          <p:nvPr/>
        </p:nvSpPr>
        <p:spPr>
          <a:xfrm>
            <a:off x="5685047" y="3415001"/>
            <a:ext cx="1107996" cy="396134"/>
          </a:xfrm>
          <a:prstGeom prst="rect">
            <a:avLst/>
          </a:prstGeom>
        </p:spPr>
        <p:txBody>
          <a:bodyPr wrap="none">
            <a:spAutoFit/>
          </a:bodyPr>
          <a:lstStyle/>
          <a:p>
            <a:pPr algn="ctr">
              <a:lnSpc>
                <a:spcPct val="120000"/>
              </a:lnSpc>
            </a:pPr>
            <a:r>
              <a:rPr lang="zh-CN" altLang="en-US" dirty="0"/>
              <a:t>平台搭建</a:t>
            </a:r>
            <a:endParaRPr lang="en-US" altLang="zh-CN" dirty="0"/>
          </a:p>
        </p:txBody>
      </p:sp>
    </p:spTree>
    <p:extLst>
      <p:ext uri="{BB962C8B-B14F-4D97-AF65-F5344CB8AC3E}">
        <p14:creationId xmlns:p14="http://schemas.microsoft.com/office/powerpoint/2010/main" val="57356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98CC-656D-EA43-8CCA-FB297E404BA9}"/>
              </a:ext>
            </a:extLst>
          </p:cNvPr>
          <p:cNvSpPr>
            <a:spLocks noGrp="1"/>
          </p:cNvSpPr>
          <p:nvPr>
            <p:ph type="title"/>
          </p:nvPr>
        </p:nvSpPr>
        <p:spPr/>
        <p:txBody>
          <a:bodyPr/>
          <a:lstStyle/>
          <a:p>
            <a:r>
              <a:rPr lang="en-US" altLang="zh-CN" dirty="0"/>
              <a:t>Part1:</a:t>
            </a:r>
            <a:r>
              <a:rPr lang="zh-CN" altLang="en-US" dirty="0"/>
              <a:t> 数据级  数据集特征说明</a:t>
            </a:r>
            <a:endParaRPr kumimoji="1" lang="zh-CN" altLang="en-US" dirty="0"/>
          </a:p>
        </p:txBody>
      </p:sp>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6" name="文本框 5">
            <a:extLst>
              <a:ext uri="{FF2B5EF4-FFF2-40B4-BE49-F238E27FC236}">
                <a16:creationId xmlns:a16="http://schemas.microsoft.com/office/drawing/2014/main" id="{6F6B3D84-1D1C-F547-8612-51C6BB2D551E}"/>
              </a:ext>
            </a:extLst>
          </p:cNvPr>
          <p:cNvSpPr txBox="1"/>
          <p:nvPr/>
        </p:nvSpPr>
        <p:spPr>
          <a:xfrm>
            <a:off x="1360714" y="1393371"/>
            <a:ext cx="10033516" cy="4247317"/>
          </a:xfrm>
          <a:prstGeom prst="rect">
            <a:avLst/>
          </a:prstGeom>
          <a:noFill/>
        </p:spPr>
        <p:txBody>
          <a:bodyPr wrap="none" rtlCol="0">
            <a:spAutoFit/>
          </a:bodyPr>
          <a:lstStyle/>
          <a:p>
            <a:pPr>
              <a:lnSpc>
                <a:spcPct val="150000"/>
              </a:lnSpc>
            </a:pPr>
            <a:r>
              <a:rPr kumimoji="1" lang="zh-CN" altLang="en-US" sz="2400" dirty="0"/>
              <a:t>数据来源：拉勾网（</a:t>
            </a:r>
            <a:r>
              <a:rPr kumimoji="1" lang="en-US" altLang="zh-CN" sz="2400" dirty="0">
                <a:hlinkClick r:id="rId2"/>
              </a:rPr>
              <a:t>www.lagou.com</a:t>
            </a:r>
            <a:r>
              <a:rPr kumimoji="1" lang="zh-CN" altLang="en-US" sz="2400" dirty="0"/>
              <a:t>）</a:t>
            </a:r>
            <a:endParaRPr kumimoji="1" lang="en-US" altLang="zh-CN" sz="2400" dirty="0"/>
          </a:p>
          <a:p>
            <a:pPr>
              <a:lnSpc>
                <a:spcPct val="150000"/>
              </a:lnSpc>
            </a:pPr>
            <a:r>
              <a:rPr kumimoji="1" lang="zh-CN" altLang="en-US" sz="2400" dirty="0"/>
              <a:t>获取方式：通过编写</a:t>
            </a:r>
            <a:r>
              <a:rPr kumimoji="1" lang="en-US" altLang="zh-CN" sz="2400" dirty="0"/>
              <a:t>Python</a:t>
            </a:r>
            <a:r>
              <a:rPr kumimoji="1" lang="zh-CN" altLang="en-US" sz="2400" dirty="0"/>
              <a:t>爬虫脚本爬取</a:t>
            </a:r>
            <a:endParaRPr kumimoji="1" lang="en-US" altLang="zh-CN" sz="2400" dirty="0"/>
          </a:p>
          <a:p>
            <a:pPr>
              <a:lnSpc>
                <a:spcPct val="150000"/>
              </a:lnSpc>
            </a:pPr>
            <a:r>
              <a:rPr kumimoji="1" lang="zh-CN" altLang="en-US" sz="2400" dirty="0"/>
              <a:t>数据集大小：总共爬到约</a:t>
            </a:r>
            <a:r>
              <a:rPr kumimoji="1" lang="en-US" altLang="zh-CN" sz="2400" dirty="0"/>
              <a:t>1GB</a:t>
            </a:r>
            <a:r>
              <a:rPr kumimoji="1" lang="zh-CN" altLang="en-US" sz="2400" dirty="0"/>
              <a:t>的原始数据，</a:t>
            </a:r>
            <a:r>
              <a:rPr kumimoji="1" lang="en-US" altLang="zh-CN" sz="2400" dirty="0"/>
              <a:t>190</a:t>
            </a:r>
            <a:r>
              <a:rPr kumimoji="1" lang="zh-CN" altLang="en-US" sz="2400" dirty="0"/>
              <a:t>多万条记录</a:t>
            </a:r>
            <a:endParaRPr kumimoji="1" lang="en-US" altLang="zh-CN" sz="2400" dirty="0"/>
          </a:p>
          <a:p>
            <a:pPr>
              <a:lnSpc>
                <a:spcPct val="150000"/>
              </a:lnSpc>
            </a:pPr>
            <a:r>
              <a:rPr kumimoji="1" lang="zh-CN" altLang="en-US" sz="2400" dirty="0"/>
              <a:t>数据格式：为便于处理分析，采用</a:t>
            </a:r>
            <a:r>
              <a:rPr kumimoji="1" lang="en-US" altLang="zh-CN" sz="2400" dirty="0"/>
              <a:t>CSV</a:t>
            </a:r>
            <a:r>
              <a:rPr kumimoji="1" lang="zh-CN" altLang="en-US" sz="2400" dirty="0"/>
              <a:t>格式存储，字段之间由逗号分隔</a:t>
            </a:r>
            <a:endParaRPr kumimoji="1" lang="en-US" altLang="zh-CN" sz="2400" dirty="0"/>
          </a:p>
          <a:p>
            <a:pPr>
              <a:lnSpc>
                <a:spcPct val="150000"/>
              </a:lnSpc>
            </a:pPr>
            <a:r>
              <a:rPr kumimoji="1" lang="zh-CN" altLang="en-US" sz="2400" dirty="0"/>
              <a:t>数据关键属性：职位</a:t>
            </a:r>
            <a:r>
              <a:rPr kumimoji="1" lang="en-US" altLang="zh-CN" sz="2400" dirty="0"/>
              <a:t>ID</a:t>
            </a:r>
            <a:r>
              <a:rPr kumimoji="1" lang="zh-CN" altLang="en-US" sz="2400" dirty="0"/>
              <a:t>，职位名称，公司</a:t>
            </a:r>
            <a:r>
              <a:rPr kumimoji="1" lang="en-US" altLang="zh-CN" sz="2400" dirty="0"/>
              <a:t>ID</a:t>
            </a:r>
            <a:r>
              <a:rPr kumimoji="1" lang="zh-CN" altLang="en-US" sz="2400" dirty="0"/>
              <a:t>，公司名称，公司规模，</a:t>
            </a:r>
            <a:endParaRPr kumimoji="1" lang="en-US" altLang="zh-CN" sz="2400" dirty="0"/>
          </a:p>
          <a:p>
            <a:pPr>
              <a:lnSpc>
                <a:spcPct val="150000"/>
              </a:lnSpc>
            </a:pPr>
            <a:r>
              <a:rPr kumimoji="1" lang="en-US" altLang="zh-CN" sz="2400" dirty="0"/>
              <a:t>		</a:t>
            </a:r>
            <a:r>
              <a:rPr kumimoji="1" lang="zh-CN" altLang="en-US" sz="2400" dirty="0"/>
              <a:t>产业领域，技能要求，城市，薪资，工作经验，学历要求等</a:t>
            </a:r>
            <a:endParaRPr kumimoji="1" lang="en-US" altLang="zh-CN" sz="2400" dirty="0"/>
          </a:p>
          <a:p>
            <a:pPr>
              <a:lnSpc>
                <a:spcPct val="150000"/>
              </a:lnSpc>
            </a:pPr>
            <a:r>
              <a:rPr kumimoji="1" lang="zh-CN" altLang="en-US" sz="2400" dirty="0"/>
              <a:t>数据完整性：数据集内容基本完整，部分记录有少量字段缺失</a:t>
            </a:r>
          </a:p>
          <a:p>
            <a:endParaRPr kumimoji="1" lang="zh-CN" altLang="en-US" dirty="0"/>
          </a:p>
        </p:txBody>
      </p:sp>
    </p:spTree>
    <p:extLst>
      <p:ext uri="{BB962C8B-B14F-4D97-AF65-F5344CB8AC3E}">
        <p14:creationId xmlns:p14="http://schemas.microsoft.com/office/powerpoint/2010/main" val="4275807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98CC-656D-EA43-8CCA-FB297E404BA9}"/>
              </a:ext>
            </a:extLst>
          </p:cNvPr>
          <p:cNvSpPr>
            <a:spLocks noGrp="1"/>
          </p:cNvSpPr>
          <p:nvPr>
            <p:ph type="title"/>
          </p:nvPr>
        </p:nvSpPr>
        <p:spPr/>
        <p:txBody>
          <a:bodyPr/>
          <a:lstStyle/>
          <a:p>
            <a:r>
              <a:rPr lang="en-US" altLang="zh-CN" dirty="0"/>
              <a:t>Part1:</a:t>
            </a:r>
            <a:r>
              <a:rPr lang="zh-CN" altLang="en-US" dirty="0"/>
              <a:t> 数据级 数据爬取</a:t>
            </a:r>
            <a:endParaRPr kumimoji="1" lang="zh-CN" altLang="en-US" dirty="0"/>
          </a:p>
        </p:txBody>
      </p:sp>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6" name="文本框 5">
            <a:extLst>
              <a:ext uri="{FF2B5EF4-FFF2-40B4-BE49-F238E27FC236}">
                <a16:creationId xmlns:a16="http://schemas.microsoft.com/office/drawing/2014/main" id="{6F6B3D84-1D1C-F547-8612-51C6BB2D551E}"/>
              </a:ext>
            </a:extLst>
          </p:cNvPr>
          <p:cNvSpPr txBox="1"/>
          <p:nvPr/>
        </p:nvSpPr>
        <p:spPr>
          <a:xfrm>
            <a:off x="1360714" y="1393371"/>
            <a:ext cx="9851572" cy="3904402"/>
          </a:xfrm>
          <a:prstGeom prst="rect">
            <a:avLst/>
          </a:prstGeom>
          <a:noFill/>
        </p:spPr>
        <p:txBody>
          <a:bodyPr wrap="square" rtlCol="0">
            <a:spAutoFit/>
          </a:bodyPr>
          <a:lstStyle/>
          <a:p>
            <a:pPr>
              <a:lnSpc>
                <a:spcPct val="150000"/>
              </a:lnSpc>
            </a:pPr>
            <a:r>
              <a:rPr kumimoji="1" lang="zh-CN" altLang="en-US" sz="2400" dirty="0"/>
              <a:t>       使用</a:t>
            </a:r>
            <a:r>
              <a:rPr kumimoji="1" lang="en-US" altLang="zh-CN" sz="2400" dirty="0"/>
              <a:t>Python</a:t>
            </a:r>
            <a:r>
              <a:rPr kumimoji="1" lang="zh-CN" altLang="en-US" sz="2400" dirty="0"/>
              <a:t>的</a:t>
            </a:r>
            <a:r>
              <a:rPr kumimoji="1" lang="en-US" altLang="zh-CN" sz="2400" dirty="0"/>
              <a:t>Requests</a:t>
            </a:r>
            <a:r>
              <a:rPr kumimoji="1" lang="zh-CN" altLang="en-US" sz="2400" dirty="0"/>
              <a:t>库来模拟浏览器发送</a:t>
            </a:r>
            <a:r>
              <a:rPr kumimoji="1" lang="en-US" altLang="zh-CN" sz="2400" dirty="0"/>
              <a:t>HTTP</a:t>
            </a:r>
            <a:r>
              <a:rPr kumimoji="1" lang="zh-CN" altLang="en-US" sz="2400" dirty="0"/>
              <a:t>请求，获取服务器返回的接口数据。然后使用</a:t>
            </a:r>
            <a:r>
              <a:rPr kumimoji="1" lang="en-US" altLang="zh-CN" sz="2400" dirty="0"/>
              <a:t>csv</a:t>
            </a:r>
            <a:r>
              <a:rPr kumimoji="1" lang="zh-CN" altLang="en-US" sz="2400" dirty="0"/>
              <a:t>库将获取到的数据以</a:t>
            </a:r>
            <a:r>
              <a:rPr kumimoji="1" lang="en-US" altLang="zh-CN" sz="2400" dirty="0"/>
              <a:t>csv</a:t>
            </a:r>
            <a:r>
              <a:rPr kumimoji="1" lang="zh-CN" altLang="en-US" sz="2400" dirty="0"/>
              <a:t>格式写入文件中。</a:t>
            </a:r>
            <a:endParaRPr kumimoji="1" lang="en-US" altLang="zh-CN" sz="2400" dirty="0"/>
          </a:p>
          <a:p>
            <a:pPr>
              <a:lnSpc>
                <a:spcPct val="150000"/>
              </a:lnSpc>
            </a:pPr>
            <a:r>
              <a:rPr kumimoji="1" lang="zh-CN" altLang="en-US" sz="2400" dirty="0"/>
              <a:t>       由于服务器有反爬虫手段，每次请求会对</a:t>
            </a:r>
            <a:r>
              <a:rPr kumimoji="1" lang="en-US" altLang="zh-CN" sz="2400" dirty="0"/>
              <a:t>cookie</a:t>
            </a:r>
            <a:r>
              <a:rPr kumimoji="1" lang="zh-CN" altLang="en-US" sz="2400" dirty="0"/>
              <a:t>进行验证，故还需使用</a:t>
            </a:r>
            <a:r>
              <a:rPr kumimoji="1" lang="en-US" altLang="zh-CN" sz="2400" dirty="0" err="1"/>
              <a:t>request_html</a:t>
            </a:r>
            <a:r>
              <a:rPr kumimoji="1" lang="zh-CN" altLang="en-US" sz="2400" dirty="0"/>
              <a:t>库，在每次请求接口数据前额外发送一次请求，并将服务器返回的</a:t>
            </a:r>
            <a:r>
              <a:rPr kumimoji="1" lang="en-US" altLang="zh-CN" sz="2400" dirty="0"/>
              <a:t>cookie</a:t>
            </a:r>
            <a:r>
              <a:rPr kumimoji="1" lang="zh-CN" altLang="en-US" sz="2400" dirty="0"/>
              <a:t>添加到下一次请求的请求头中，即可绕过反爬虫验证。</a:t>
            </a:r>
          </a:p>
        </p:txBody>
      </p:sp>
    </p:spTree>
    <p:extLst>
      <p:ext uri="{BB962C8B-B14F-4D97-AF65-F5344CB8AC3E}">
        <p14:creationId xmlns:p14="http://schemas.microsoft.com/office/powerpoint/2010/main" val="1771250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98CC-656D-EA43-8CCA-FB297E404BA9}"/>
              </a:ext>
            </a:extLst>
          </p:cNvPr>
          <p:cNvSpPr>
            <a:spLocks noGrp="1"/>
          </p:cNvSpPr>
          <p:nvPr>
            <p:ph type="title"/>
          </p:nvPr>
        </p:nvSpPr>
        <p:spPr>
          <a:xfrm>
            <a:off x="669924" y="1"/>
            <a:ext cx="10850563" cy="1099225"/>
          </a:xfrm>
        </p:spPr>
        <p:txBody>
          <a:bodyPr/>
          <a:lstStyle/>
          <a:p>
            <a:r>
              <a:rPr kumimoji="1" lang="en-US" altLang="zh-CN" dirty="0"/>
              <a:t>Part2:</a:t>
            </a:r>
            <a:r>
              <a:rPr kumimoji="1" lang="zh-CN" altLang="en-US" dirty="0"/>
              <a:t> 系统级    大数据处理框架的选择</a:t>
            </a:r>
          </a:p>
        </p:txBody>
      </p:sp>
      <p:sp>
        <p:nvSpPr>
          <p:cNvPr id="3" name="页脚占位符 2">
            <a:extLst>
              <a:ext uri="{FF2B5EF4-FFF2-40B4-BE49-F238E27FC236}">
                <a16:creationId xmlns:a16="http://schemas.microsoft.com/office/drawing/2014/main" id="{A41F1710-FC42-8946-854A-19DD5F85CA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6C2F52-0464-7145-BA1A-EF653AA7FA49}"/>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7" name="文本框 6">
            <a:extLst>
              <a:ext uri="{FF2B5EF4-FFF2-40B4-BE49-F238E27FC236}">
                <a16:creationId xmlns:a16="http://schemas.microsoft.com/office/drawing/2014/main" id="{D54FBC1A-F430-B84E-9306-F719F3BF2AE6}"/>
              </a:ext>
            </a:extLst>
          </p:cNvPr>
          <p:cNvSpPr txBox="1"/>
          <p:nvPr/>
        </p:nvSpPr>
        <p:spPr>
          <a:xfrm>
            <a:off x="739395" y="1099224"/>
            <a:ext cx="6711952" cy="3508653"/>
          </a:xfrm>
          <a:prstGeom prst="rect">
            <a:avLst/>
          </a:prstGeom>
          <a:noFill/>
        </p:spPr>
        <p:txBody>
          <a:bodyPr wrap="square" rtlCol="0">
            <a:spAutoFit/>
          </a:bodyPr>
          <a:lstStyle/>
          <a:p>
            <a:pPr marL="285750" indent="-285750">
              <a:buFont typeface="Wingdings" pitchFamily="2" charset="2"/>
              <a:buChar char="l"/>
            </a:pPr>
            <a:r>
              <a:rPr kumimoji="1" lang="en-US" altLang="zh-CN" sz="2400" dirty="0"/>
              <a:t>Hadoop</a:t>
            </a:r>
            <a:r>
              <a:rPr kumimoji="1" lang="zh-CN" altLang="en-US" sz="2400" dirty="0"/>
              <a:t>：</a:t>
            </a:r>
            <a:endParaRPr kumimoji="1" lang="en-US" altLang="zh-CN" sz="2400" dirty="0"/>
          </a:p>
          <a:p>
            <a:r>
              <a:rPr lang="zh-CN" altLang="en-US" sz="2000" dirty="0"/>
              <a:t>    </a:t>
            </a:r>
            <a:r>
              <a:rPr lang="en-US" altLang="zh-CN" sz="2000" dirty="0"/>
              <a:t>Hadoop</a:t>
            </a:r>
            <a:r>
              <a:rPr lang="zh-CN" altLang="en-US" sz="2000" dirty="0"/>
              <a:t>是一个由</a:t>
            </a:r>
            <a:r>
              <a:rPr lang="en-US" altLang="zh-CN" sz="2000" dirty="0"/>
              <a:t>Apache</a:t>
            </a:r>
            <a:r>
              <a:rPr lang="zh-CN" altLang="en-US" sz="2000" dirty="0"/>
              <a:t>基金会所开发的分布式系统基础架构。用户可以在不了解分布式底层细节的情况下，开发分布式程序。充分利用集群的威力进行高速运算和存储。</a:t>
            </a:r>
            <a:r>
              <a:rPr lang="en-US" altLang="zh-CN" sz="2000" dirty="0"/>
              <a:t>Hadoop</a:t>
            </a:r>
            <a:r>
              <a:rPr lang="zh-CN" altLang="en-US" sz="2000" dirty="0"/>
              <a:t>实现了一个分布式文件系统（</a:t>
            </a:r>
            <a:r>
              <a:rPr lang="en-US" altLang="zh-CN" sz="2000" dirty="0"/>
              <a:t>Hadoop Distributed File System</a:t>
            </a:r>
            <a:r>
              <a:rPr lang="zh-CN" altLang="en-US" sz="2000" dirty="0"/>
              <a:t>），简称</a:t>
            </a:r>
            <a:r>
              <a:rPr lang="en-US" altLang="zh-CN" sz="2000" dirty="0"/>
              <a:t>HDFS</a:t>
            </a:r>
            <a:r>
              <a:rPr lang="zh-CN" altLang="en-US" sz="2000" dirty="0"/>
              <a:t>。</a:t>
            </a:r>
            <a:endParaRPr lang="en-US" altLang="zh-CN" sz="2000" dirty="0"/>
          </a:p>
          <a:p>
            <a:endParaRPr kumimoji="1" lang="en-US" altLang="zh-CN" dirty="0"/>
          </a:p>
          <a:p>
            <a:pPr marL="285750" indent="-285750">
              <a:buFont typeface="Wingdings" pitchFamily="2" charset="2"/>
              <a:buChar char="l"/>
            </a:pPr>
            <a:r>
              <a:rPr lang="en-US" altLang="zh-CN" sz="2000" dirty="0"/>
              <a:t>Hadoop</a:t>
            </a:r>
            <a:r>
              <a:rPr lang="zh-CN" altLang="en-US" sz="2000" dirty="0"/>
              <a:t>的框架最核心的设计：</a:t>
            </a:r>
            <a:r>
              <a:rPr lang="en-US" altLang="zh-CN" sz="2000" dirty="0"/>
              <a:t> HDFS</a:t>
            </a:r>
            <a:r>
              <a:rPr lang="zh-CN" altLang="en-US" sz="2000" dirty="0"/>
              <a:t>和</a:t>
            </a:r>
            <a:r>
              <a:rPr lang="en-US" altLang="zh-CN" sz="2000" dirty="0"/>
              <a:t>MapReduce</a:t>
            </a:r>
          </a:p>
          <a:p>
            <a:pPr marL="285750" indent="-285750">
              <a:buFont typeface="Wingdings" pitchFamily="2" charset="2"/>
              <a:buChar char="l"/>
            </a:pPr>
            <a:endParaRPr lang="en-US" altLang="zh-CN" sz="2000" dirty="0"/>
          </a:p>
          <a:p>
            <a:pPr marL="285750" indent="-285750">
              <a:buFont typeface="Wingdings" pitchFamily="2" charset="2"/>
              <a:buChar char="l"/>
            </a:pPr>
            <a:r>
              <a:rPr lang="en-US" altLang="zh-CN" sz="2000" dirty="0"/>
              <a:t>HDFS</a:t>
            </a:r>
            <a:r>
              <a:rPr lang="zh-CN" altLang="en-US" sz="2000" dirty="0"/>
              <a:t>为海量的数据提供了存储</a:t>
            </a:r>
            <a:endParaRPr lang="en-US" altLang="zh-CN" sz="2000" dirty="0"/>
          </a:p>
          <a:p>
            <a:pPr marL="285750" indent="-285750">
              <a:buFont typeface="Wingdings" pitchFamily="2" charset="2"/>
              <a:buChar char="l"/>
            </a:pPr>
            <a:r>
              <a:rPr lang="en-US" altLang="zh-CN" sz="2000" dirty="0"/>
              <a:t>MapReduce</a:t>
            </a:r>
            <a:r>
              <a:rPr lang="zh-CN" altLang="en-US" sz="2000" dirty="0"/>
              <a:t>则为海量的数据提供了计算</a:t>
            </a:r>
            <a:endParaRPr kumimoji="1" lang="zh-CN" altLang="en-US" sz="2000" dirty="0"/>
          </a:p>
        </p:txBody>
      </p:sp>
      <p:pic>
        <p:nvPicPr>
          <p:cNvPr id="9" name="图片 8">
            <a:extLst>
              <a:ext uri="{FF2B5EF4-FFF2-40B4-BE49-F238E27FC236}">
                <a16:creationId xmlns:a16="http://schemas.microsoft.com/office/drawing/2014/main" id="{D3D9DCAE-3ED6-4144-A5A0-BD46277D7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5847" y="1099225"/>
            <a:ext cx="3403600" cy="2705100"/>
          </a:xfrm>
          <a:prstGeom prst="rect">
            <a:avLst/>
          </a:prstGeom>
        </p:spPr>
      </p:pic>
    </p:spTree>
    <p:extLst>
      <p:ext uri="{BB962C8B-B14F-4D97-AF65-F5344CB8AC3E}">
        <p14:creationId xmlns:p14="http://schemas.microsoft.com/office/powerpoint/2010/main" val="162593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17DB0-5E03-174B-A6A6-2235D91B33B5}"/>
              </a:ext>
            </a:extLst>
          </p:cNvPr>
          <p:cNvSpPr>
            <a:spLocks noGrp="1"/>
          </p:cNvSpPr>
          <p:nvPr>
            <p:ph type="title"/>
          </p:nvPr>
        </p:nvSpPr>
        <p:spPr/>
        <p:txBody>
          <a:bodyPr/>
          <a:lstStyle/>
          <a:p>
            <a:r>
              <a:rPr kumimoji="1" lang="en-US" altLang="zh-CN" dirty="0"/>
              <a:t>Part2: </a:t>
            </a:r>
            <a:r>
              <a:rPr kumimoji="1" lang="zh-CN" altLang="en-US" dirty="0"/>
              <a:t>选择</a:t>
            </a:r>
            <a:r>
              <a:rPr kumimoji="1" lang="en-US" altLang="zh-CN" dirty="0"/>
              <a:t>Hadoop</a:t>
            </a:r>
            <a:r>
              <a:rPr kumimoji="1" lang="zh-CN" altLang="en-US" dirty="0"/>
              <a:t>的原因</a:t>
            </a:r>
          </a:p>
        </p:txBody>
      </p:sp>
      <p:sp>
        <p:nvSpPr>
          <p:cNvPr id="3" name="页脚占位符 2">
            <a:extLst>
              <a:ext uri="{FF2B5EF4-FFF2-40B4-BE49-F238E27FC236}">
                <a16:creationId xmlns:a16="http://schemas.microsoft.com/office/drawing/2014/main" id="{8B68FD46-6686-8C47-82B5-14FF0A88916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B6D5D57-3DF2-0345-951A-DEF9E0DD9606}"/>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5" name="矩形 4">
            <a:extLst>
              <a:ext uri="{FF2B5EF4-FFF2-40B4-BE49-F238E27FC236}">
                <a16:creationId xmlns:a16="http://schemas.microsoft.com/office/drawing/2014/main" id="{F3A80B40-F5CA-534D-A55A-FD73D1952986}"/>
              </a:ext>
            </a:extLst>
          </p:cNvPr>
          <p:cNvSpPr/>
          <p:nvPr/>
        </p:nvSpPr>
        <p:spPr>
          <a:xfrm>
            <a:off x="669923" y="1167320"/>
            <a:ext cx="10850563" cy="1200329"/>
          </a:xfrm>
          <a:prstGeom prst="rect">
            <a:avLst/>
          </a:prstGeom>
        </p:spPr>
        <p:txBody>
          <a:bodyPr wrap="square">
            <a:spAutoFit/>
          </a:bodyPr>
          <a:lstStyle/>
          <a:p>
            <a:pPr marL="342900" indent="-342900">
              <a:buFont typeface="+mj-ea"/>
              <a:buAutoNum type="circleNumDbPlain"/>
            </a:pPr>
            <a:r>
              <a:rPr lang="en-US" altLang="zh-CN" dirty="0"/>
              <a:t>HDFS</a:t>
            </a:r>
            <a:r>
              <a:rPr lang="zh-CN" altLang="en-US" dirty="0"/>
              <a:t>有高容错性的特点</a:t>
            </a:r>
            <a:endParaRPr lang="en-US" altLang="zh-CN" dirty="0"/>
          </a:p>
          <a:p>
            <a:pPr marL="342900" indent="-342900">
              <a:buFont typeface="+mj-ea"/>
              <a:buAutoNum type="circleNumDbPlain"/>
            </a:pPr>
            <a:r>
              <a:rPr lang="zh-CN" altLang="en-US" dirty="0"/>
              <a:t>适合设计用来部署在低廉的（</a:t>
            </a:r>
            <a:r>
              <a:rPr lang="en-US" altLang="zh-CN" dirty="0"/>
              <a:t>low-cost</a:t>
            </a:r>
            <a:r>
              <a:rPr lang="zh-CN" altLang="en-US" dirty="0"/>
              <a:t>）硬件上</a:t>
            </a:r>
            <a:endParaRPr lang="en-US" altLang="zh-CN" dirty="0"/>
          </a:p>
          <a:p>
            <a:pPr marL="342900" indent="-342900">
              <a:buFont typeface="+mj-ea"/>
              <a:buAutoNum type="circleNumDbPlain"/>
            </a:pPr>
            <a:r>
              <a:rPr lang="zh-CN" altLang="en-US" dirty="0"/>
              <a:t>提供高吞吐量（</a:t>
            </a:r>
            <a:r>
              <a:rPr lang="en-US" altLang="zh-CN" dirty="0"/>
              <a:t>high throughput</a:t>
            </a:r>
            <a:r>
              <a:rPr lang="zh-CN" altLang="en-US" dirty="0"/>
              <a:t>）来访问应用程序的数据，适合那些有着超大数据集（</a:t>
            </a:r>
            <a:r>
              <a:rPr lang="en-US" altLang="zh-CN" dirty="0"/>
              <a:t>large data set</a:t>
            </a:r>
            <a:r>
              <a:rPr lang="zh-CN" altLang="en-US" dirty="0"/>
              <a:t>）的应用程序。</a:t>
            </a:r>
            <a:endParaRPr kumimoji="1" lang="en-US" altLang="zh-CN" dirty="0"/>
          </a:p>
        </p:txBody>
      </p:sp>
    </p:spTree>
    <p:extLst>
      <p:ext uri="{BB962C8B-B14F-4D97-AF65-F5344CB8AC3E}">
        <p14:creationId xmlns:p14="http://schemas.microsoft.com/office/powerpoint/2010/main" val="1923537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Lst>
</file>

<file path=ppt/tags/tag2.xml><?xml version="1.0" encoding="utf-8"?>
<p:tagLst xmlns:a="http://schemas.openxmlformats.org/drawingml/2006/main" xmlns:r="http://schemas.openxmlformats.org/officeDocument/2006/relationships" xmlns:p="http://schemas.openxmlformats.org/presentationml/2006/main">
  <p:tag name="ISLIDE.DIAGRAM" val="246779"/>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136</TotalTime>
  <Words>3291</Words>
  <Application>Microsoft Macintosh PowerPoint</Application>
  <PresentationFormat>宽屏</PresentationFormat>
  <Paragraphs>282</Paragraphs>
  <Slides>44</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等线</vt:lpstr>
      <vt:lpstr>Microsoft YaHei</vt:lpstr>
      <vt:lpstr>Microsoft YaHei</vt:lpstr>
      <vt:lpstr>Arial</vt:lpstr>
      <vt:lpstr>Calibri</vt:lpstr>
      <vt:lpstr>Wingdings</vt:lpstr>
      <vt:lpstr>主题5</vt:lpstr>
      <vt:lpstr>大数据导论大作业 ——hadoop集群的搭建与测试案例的运行</vt:lpstr>
      <vt:lpstr>PowerPoint 演示文稿</vt:lpstr>
      <vt:lpstr>选题动机</vt:lpstr>
      <vt:lpstr>选题意义</vt:lpstr>
      <vt:lpstr>目录</vt:lpstr>
      <vt:lpstr>Part1: 数据级  数据集特征说明</vt:lpstr>
      <vt:lpstr>Part1: 数据级 数据爬取</vt:lpstr>
      <vt:lpstr>Part2: 系统级    大数据处理框架的选择</vt:lpstr>
      <vt:lpstr>Part2: 选择Hadoop的原因</vt:lpstr>
      <vt:lpstr>Part2:   Hadoop平台搭建</vt:lpstr>
      <vt:lpstr>Part2: Hadoop平台网络环境</vt:lpstr>
      <vt:lpstr>Part2: Hadoop平台测试--基准测试 </vt:lpstr>
      <vt:lpstr>1.TestDFSIO</vt:lpstr>
      <vt:lpstr>1.TestDFSIO</vt:lpstr>
      <vt:lpstr>1.TestDFSIO</vt:lpstr>
      <vt:lpstr>1.TestDFSIO</vt:lpstr>
      <vt:lpstr>1.TestDFSIO</vt:lpstr>
      <vt:lpstr>2.nnbench</vt:lpstr>
      <vt:lpstr>2.nnbench</vt:lpstr>
      <vt:lpstr>2.nnbench</vt:lpstr>
      <vt:lpstr>3.mrbench</vt:lpstr>
      <vt:lpstr>4.Terasort</vt:lpstr>
      <vt:lpstr>4.Terasort</vt:lpstr>
      <vt:lpstr>4.Terasort</vt:lpstr>
      <vt:lpstr>4.Terasort</vt:lpstr>
      <vt:lpstr>4.Terasort</vt:lpstr>
      <vt:lpstr>4.Terasort</vt:lpstr>
      <vt:lpstr> Part2: Hadoop平台测试--数据集分析测试        </vt:lpstr>
      <vt:lpstr>Part2: Hadoop平台测试--数据集分析测试</vt:lpstr>
      <vt:lpstr>Part2: Hadoop平台测试--数据集分析测试</vt:lpstr>
      <vt:lpstr>Part2: Hadoop平台测试--数据集分析测试</vt:lpstr>
      <vt:lpstr>Part2: 将爬取的数据导入HDFS文件系统</vt:lpstr>
      <vt:lpstr>       数据来源大型招聘网站，进行清洗和处理后数据分析的内容大致十余条，主要包括的关键字有岗位需求量、学历、工作性质、工作经验、公司规模、融资、薪资水平、福利待遇等等，以可视化的形式展示，绘制了条形图、饼状图、词云图等，以便直观分析大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李 澳阳</cp:lastModifiedBy>
  <cp:revision>18</cp:revision>
  <cp:lastPrinted>2018-02-05T16:00:00Z</cp:lastPrinted>
  <dcterms:created xsi:type="dcterms:W3CDTF">2018-02-05T16:00:00Z</dcterms:created>
  <dcterms:modified xsi:type="dcterms:W3CDTF">2019-11-13T07:28:26Z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ies>
</file>